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2" r:id="rId6"/>
    <p:sldId id="265" r:id="rId7"/>
    <p:sldId id="276" r:id="rId8"/>
    <p:sldId id="263" r:id="rId9"/>
    <p:sldId id="266" r:id="rId10"/>
    <p:sldId id="268" r:id="rId11"/>
    <p:sldId id="269" r:id="rId12"/>
    <p:sldId id="270" r:id="rId13"/>
    <p:sldId id="272" r:id="rId14"/>
    <p:sldId id="273" r:id="rId15"/>
    <p:sldId id="264" r:id="rId16"/>
  </p:sldIdLst>
  <p:sldSz cx="6858000" cy="9906000" type="A4"/>
  <p:notesSz cx="6858000" cy="9144000"/>
  <p:defaultTextStyle>
    <a:defPPr>
      <a:defRPr lang="ru-RU"/>
    </a:defPPr>
    <a:lvl1pPr marL="0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18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35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43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61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78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96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713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522" algn="l" defTabSz="9136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100" d="100"/>
          <a:sy n="100" d="100"/>
        </p:scale>
        <p:origin x="-2844" y="-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32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1FE6B-77A5-42AB-A32A-97B9167F959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67F-3B3B-4E7C-A916-BE2835B94D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E67F-3B3B-4E7C-A916-BE2835B94D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90"/>
            <a:ext cx="5829300" cy="2123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11"/>
            <a:ext cx="1543050" cy="8452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11"/>
            <a:ext cx="4514850" cy="8452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3" y="6365526"/>
            <a:ext cx="5829300" cy="1967442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3" y="4198594"/>
            <a:ext cx="5829300" cy="21669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4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2840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27408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1977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28950" cy="6537505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0"/>
            <a:ext cx="3028950" cy="6537505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217388"/>
            <a:ext cx="3030143" cy="92410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6818" indent="0">
              <a:buNone/>
              <a:defRPr sz="1800" b="1"/>
            </a:lvl2pPr>
            <a:lvl3pPr marL="913635" indent="0">
              <a:buNone/>
              <a:defRPr sz="1800" b="1"/>
            </a:lvl3pPr>
            <a:lvl4pPr marL="1370443" indent="0">
              <a:buNone/>
              <a:defRPr sz="1800" b="1"/>
            </a:lvl4pPr>
            <a:lvl5pPr marL="1827261" indent="0">
              <a:buNone/>
              <a:defRPr sz="1800" b="1"/>
            </a:lvl5pPr>
            <a:lvl6pPr marL="2284078" indent="0">
              <a:buNone/>
              <a:defRPr sz="1800" b="1"/>
            </a:lvl6pPr>
            <a:lvl7pPr marL="2740896" indent="0">
              <a:buNone/>
              <a:defRPr sz="1800" b="1"/>
            </a:lvl7pPr>
            <a:lvl8pPr marL="3197713" indent="0">
              <a:buNone/>
              <a:defRPr sz="1800" b="1"/>
            </a:lvl8pPr>
            <a:lvl9pPr marL="365452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3141493"/>
            <a:ext cx="3030143" cy="5707412"/>
          </a:xfrm>
        </p:spPr>
        <p:txBody>
          <a:bodyPr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6" y="2217388"/>
            <a:ext cx="3031328" cy="92410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6818" indent="0">
              <a:buNone/>
              <a:defRPr sz="1800" b="1"/>
            </a:lvl2pPr>
            <a:lvl3pPr marL="913635" indent="0">
              <a:buNone/>
              <a:defRPr sz="1800" b="1"/>
            </a:lvl3pPr>
            <a:lvl4pPr marL="1370443" indent="0">
              <a:buNone/>
              <a:defRPr sz="1800" b="1"/>
            </a:lvl4pPr>
            <a:lvl5pPr marL="1827261" indent="0">
              <a:buNone/>
              <a:defRPr sz="1800" b="1"/>
            </a:lvl5pPr>
            <a:lvl6pPr marL="2284078" indent="0">
              <a:buNone/>
              <a:defRPr sz="1800" b="1"/>
            </a:lvl6pPr>
            <a:lvl7pPr marL="2740896" indent="0">
              <a:buNone/>
              <a:defRPr sz="1800" b="1"/>
            </a:lvl7pPr>
            <a:lvl8pPr marL="3197713" indent="0">
              <a:buNone/>
              <a:defRPr sz="1800" b="1"/>
            </a:lvl8pPr>
            <a:lvl9pPr marL="365452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6" y="3141493"/>
            <a:ext cx="3031328" cy="5707412"/>
          </a:xfrm>
        </p:spPr>
        <p:txBody>
          <a:bodyPr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6" y="394409"/>
            <a:ext cx="2256233" cy="167851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3" y="394415"/>
            <a:ext cx="3833813" cy="8454496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6" y="2072931"/>
            <a:ext cx="2256233" cy="6775979"/>
          </a:xfrm>
        </p:spPr>
        <p:txBody>
          <a:bodyPr/>
          <a:lstStyle>
            <a:lvl1pPr marL="0" indent="0">
              <a:buNone/>
              <a:defRPr sz="1800"/>
            </a:lvl1pPr>
            <a:lvl2pPr marL="456818" indent="0">
              <a:buNone/>
              <a:defRPr sz="900"/>
            </a:lvl2pPr>
            <a:lvl3pPr marL="913635" indent="0">
              <a:buNone/>
              <a:defRPr sz="900"/>
            </a:lvl3pPr>
            <a:lvl4pPr marL="1370443" indent="0">
              <a:buNone/>
              <a:defRPr sz="900"/>
            </a:lvl4pPr>
            <a:lvl5pPr marL="1827261" indent="0">
              <a:buNone/>
              <a:defRPr sz="900"/>
            </a:lvl5pPr>
            <a:lvl6pPr marL="2284078" indent="0">
              <a:buNone/>
              <a:defRPr sz="900"/>
            </a:lvl6pPr>
            <a:lvl7pPr marL="2740896" indent="0">
              <a:buNone/>
              <a:defRPr sz="900"/>
            </a:lvl7pPr>
            <a:lvl8pPr marL="3197713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934205"/>
            <a:ext cx="4114800" cy="8186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85116"/>
            <a:ext cx="4114800" cy="5943600"/>
          </a:xfrm>
        </p:spPr>
        <p:txBody>
          <a:bodyPr/>
          <a:lstStyle>
            <a:lvl1pPr marL="0" indent="0">
              <a:buNone/>
              <a:defRPr sz="2700"/>
            </a:lvl1pPr>
            <a:lvl2pPr marL="456818" indent="0">
              <a:buNone/>
              <a:defRPr sz="2700"/>
            </a:lvl2pPr>
            <a:lvl3pPr marL="913635" indent="0">
              <a:buNone/>
              <a:defRPr sz="2700"/>
            </a:lvl3pPr>
            <a:lvl4pPr marL="1370443" indent="0">
              <a:buNone/>
              <a:defRPr sz="1800"/>
            </a:lvl4pPr>
            <a:lvl5pPr marL="1827261" indent="0">
              <a:buNone/>
              <a:defRPr sz="1800"/>
            </a:lvl5pPr>
            <a:lvl6pPr marL="2284078" indent="0">
              <a:buNone/>
              <a:defRPr sz="1800"/>
            </a:lvl6pPr>
            <a:lvl7pPr marL="2740896" indent="0">
              <a:buNone/>
              <a:defRPr sz="1800"/>
            </a:lvl7pPr>
            <a:lvl8pPr marL="3197713" indent="0">
              <a:buNone/>
              <a:defRPr sz="1800"/>
            </a:lvl8pPr>
            <a:lvl9pPr marL="3654522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752826"/>
            <a:ext cx="4114800" cy="1162579"/>
          </a:xfrm>
        </p:spPr>
        <p:txBody>
          <a:bodyPr/>
          <a:lstStyle>
            <a:lvl1pPr marL="0" indent="0">
              <a:buNone/>
              <a:defRPr sz="1800"/>
            </a:lvl1pPr>
            <a:lvl2pPr marL="456818" indent="0">
              <a:buNone/>
              <a:defRPr sz="900"/>
            </a:lvl2pPr>
            <a:lvl3pPr marL="913635" indent="0">
              <a:buNone/>
              <a:defRPr sz="900"/>
            </a:lvl3pPr>
            <a:lvl4pPr marL="1370443" indent="0">
              <a:buNone/>
              <a:defRPr sz="900"/>
            </a:lvl4pPr>
            <a:lvl5pPr marL="1827261" indent="0">
              <a:buNone/>
              <a:defRPr sz="900"/>
            </a:lvl5pPr>
            <a:lvl6pPr marL="2284078" indent="0">
              <a:buNone/>
              <a:defRPr sz="900"/>
            </a:lvl6pPr>
            <a:lvl7pPr marL="2740896" indent="0">
              <a:buNone/>
              <a:defRPr sz="900"/>
            </a:lvl7pPr>
            <a:lvl8pPr marL="3197713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5"/>
            <a:ext cx="6172200" cy="1651000"/>
          </a:xfrm>
          <a:prstGeom prst="rect">
            <a:avLst/>
          </a:prstGeom>
        </p:spPr>
        <p:txBody>
          <a:bodyPr vert="horz" lIns="91364" tIns="45677" rIns="91364" bIns="456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505"/>
          </a:xfrm>
          <a:prstGeom prst="rect">
            <a:avLst/>
          </a:prstGeom>
        </p:spPr>
        <p:txBody>
          <a:bodyPr vert="horz" lIns="91364" tIns="45677" rIns="91364" bIns="456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407"/>
            <a:ext cx="1600200" cy="527399"/>
          </a:xfrm>
          <a:prstGeom prst="rect">
            <a:avLst/>
          </a:prstGeom>
        </p:spPr>
        <p:txBody>
          <a:bodyPr vert="horz" lIns="91364" tIns="45677" rIns="91364" bIns="4567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E6EE-A33F-4B72-B822-23EBC8B65945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407"/>
            <a:ext cx="2171700" cy="527399"/>
          </a:xfrm>
          <a:prstGeom prst="rect">
            <a:avLst/>
          </a:prstGeom>
        </p:spPr>
        <p:txBody>
          <a:bodyPr vert="horz" lIns="91364" tIns="45677" rIns="91364" bIns="4567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407"/>
            <a:ext cx="1600200" cy="527399"/>
          </a:xfrm>
          <a:prstGeom prst="rect">
            <a:avLst/>
          </a:prstGeom>
        </p:spPr>
        <p:txBody>
          <a:bodyPr vert="horz" lIns="91364" tIns="45677" rIns="91364" bIns="4567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7FF2-780E-4BFF-8F1A-D9D45D26AD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63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1" indent="-342611" algn="l" defTabSz="9136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30" indent="-285512" algn="l" defTabSz="91363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9" indent="-228404" algn="l" defTabSz="9136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7" indent="-228404" algn="l" defTabSz="91363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4" indent="-228404" algn="l" defTabSz="91363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3" indent="-228404" algn="l" defTabSz="91363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00" indent="-228404" algn="l" defTabSz="91363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8" indent="-228404" algn="l" defTabSz="91363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5" indent="-228404" algn="l" defTabSz="91363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8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5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3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8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6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3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840" y="1496616"/>
            <a:ext cx="4869160" cy="261283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br>
              <a:rPr lang="ru-RU" sz="4200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воспитателя</a:t>
            </a:r>
            <a:br>
              <a:rPr lang="ru-RU" sz="4200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Тишелович</a:t>
            </a:r>
            <a:r>
              <a:rPr lang="ru-RU" sz="4200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Елены Григорьевны</a:t>
            </a:r>
          </a:p>
        </p:txBody>
      </p:sp>
      <p:pic>
        <p:nvPicPr>
          <p:cNvPr id="5" name="Рисунок 4" descr="IMG_71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31440" y="3800872"/>
            <a:ext cx="4392491" cy="634470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4" descr="DSC_2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760" y="3512840"/>
            <a:ext cx="4224469" cy="31683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DSC_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40593">
            <a:off x="433792" y="1425659"/>
            <a:ext cx="2538481" cy="19038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DSC_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86910">
            <a:off x="3818449" y="1429922"/>
            <a:ext cx="2542525" cy="190689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4" descr="DSC_2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35462">
            <a:off x="3820564" y="6903323"/>
            <a:ext cx="2557926" cy="19184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DSC_29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54928">
            <a:off x="434122" y="6898266"/>
            <a:ext cx="2540904" cy="19056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4" descr="DSC_2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760" y="3512840"/>
            <a:ext cx="4224469" cy="31683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DSC_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40593">
            <a:off x="433792" y="1425659"/>
            <a:ext cx="2538481" cy="19038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DSC_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86910">
            <a:off x="3818449" y="1429922"/>
            <a:ext cx="2542525" cy="19068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4" descr="DSC_2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35462">
            <a:off x="3820563" y="6903323"/>
            <a:ext cx="2557928" cy="19184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DSC_29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54928">
            <a:off x="434122" y="6898266"/>
            <a:ext cx="2540905" cy="19056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DSC_2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6872" y="8265368"/>
            <a:ext cx="2226168" cy="143573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4" descr="DSC_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25290">
            <a:off x="4213709" y="7435675"/>
            <a:ext cx="2220558" cy="148697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Содержимое 4" descr="DSC_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8880" y="200472"/>
            <a:ext cx="2185662" cy="149058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DSC_2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74640">
            <a:off x="516912" y="1265175"/>
            <a:ext cx="2249080" cy="13657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4" descr="DSC_29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8760" y="4020430"/>
            <a:ext cx="4224469" cy="21531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4" descr="DSC_29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09753">
            <a:off x="313026" y="2685886"/>
            <a:ext cx="2203927" cy="142043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DSC_29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83958">
            <a:off x="328739" y="5948733"/>
            <a:ext cx="2234435" cy="14781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DSC_29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040320">
            <a:off x="4282909" y="6007281"/>
            <a:ext cx="2186932" cy="14440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4" descr="DSC_29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39039">
            <a:off x="419852" y="7335826"/>
            <a:ext cx="2291694" cy="156454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Содержимое 4" descr="DSC_29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92896" y="6177136"/>
            <a:ext cx="1872208" cy="12531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DSC_293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516893">
            <a:off x="4136128" y="1173405"/>
            <a:ext cx="2205432" cy="14514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4" descr="DSC_293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92381">
            <a:off x="4359237" y="2702740"/>
            <a:ext cx="2197320" cy="145888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4" descr="DSC_293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08920" y="2288704"/>
            <a:ext cx="1480414" cy="167780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DSC_2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17649">
            <a:off x="2064444" y="5798668"/>
            <a:ext cx="4139653" cy="212293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DSC_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0768" y="3440832"/>
            <a:ext cx="4045458" cy="20882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DSC_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57799">
            <a:off x="703496" y="837334"/>
            <a:ext cx="3891845" cy="21951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DSC_2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48" y="6249144"/>
            <a:ext cx="1728192" cy="21553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4" descr="DSC_29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2172" y="8064910"/>
            <a:ext cx="2543832" cy="137904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DSC_29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5144" y="920552"/>
            <a:ext cx="1755899" cy="1800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DSC_2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920" y="5529064"/>
            <a:ext cx="1512168" cy="267750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DSC_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36" y="2072680"/>
            <a:ext cx="4828764" cy="18905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4" descr="DSC_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0253">
            <a:off x="3998861" y="525212"/>
            <a:ext cx="2486263" cy="16216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4" descr="DSC_2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6832" y="3800872"/>
            <a:ext cx="3168352" cy="17893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DSC_29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26196">
            <a:off x="836712" y="5241032"/>
            <a:ext cx="1504705" cy="26642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4" descr="DSC_29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34567">
            <a:off x="4563273" y="5345896"/>
            <a:ext cx="1483232" cy="26262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DSC_29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2816" y="7833320"/>
            <a:ext cx="3168352" cy="178937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4" descr="DSC_29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46378">
            <a:off x="331504" y="540927"/>
            <a:ext cx="2471936" cy="161318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3512840"/>
            <a:ext cx="4752528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1928664"/>
            <a:ext cx="6408712" cy="1368152"/>
          </a:xfrm>
          <a:ln>
            <a:noFill/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00" b="1" kern="100" dirty="0" err="1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Тишелович</a:t>
            </a:r>
            <a:r>
              <a:rPr lang="ru-RU" sz="3400" b="1" kern="1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Елена Григорьевна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b="1" kern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b="1" kern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kern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>
            <a:spLocks noGrp="1"/>
          </p:cNvSpPr>
          <p:nvPr>
            <p:ph type="ctrTitle"/>
          </p:nvPr>
        </p:nvSpPr>
        <p:spPr>
          <a:xfrm>
            <a:off x="3257600" y="704528"/>
            <a:ext cx="3600400" cy="70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детский сад № 413,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Екатеринбург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260648" y="2864768"/>
            <a:ext cx="6336704" cy="2985346"/>
          </a:xfrm>
          <a:prstGeom prst="rect">
            <a:avLst/>
          </a:prstGeom>
          <a:noFill/>
        </p:spPr>
        <p:txBody>
          <a:bodyPr vert="horz" wrap="square" lIns="91364" tIns="45677" rIns="91364" bIns="4567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kern="100" dirty="0" smtClean="0">
                <a:latin typeface="Times New Roman" pitchFamily="18" charset="0"/>
                <a:cs typeface="Times New Roman" pitchFamily="18" charset="0"/>
              </a:rPr>
              <a:t>Образование - среднее специальное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kern="100" dirty="0" smtClean="0">
                <a:latin typeface="Times New Roman" pitchFamily="18" charset="0"/>
                <a:cs typeface="Times New Roman" pitchFamily="18" charset="0"/>
              </a:rPr>
              <a:t>1988 г. - Свердловское педагогическое училище № 1 им. М. Горького: дошкольное отделение, специальность – воспитатель детских садов.</a:t>
            </a:r>
          </a:p>
          <a:p>
            <a:pPr algn="just">
              <a:spcBef>
                <a:spcPts val="0"/>
              </a:spcBef>
            </a:pPr>
            <a:endParaRPr lang="ru-RU" sz="2000" b="1" kern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kern="100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</a:p>
          <a:p>
            <a:pPr algn="just">
              <a:spcBef>
                <a:spcPts val="0"/>
              </a:spcBef>
            </a:pPr>
            <a:r>
              <a:rPr lang="ru-RU" sz="2000" b="1" kern="100" dirty="0" smtClean="0">
                <a:latin typeface="Times New Roman" pitchFamily="18" charset="0"/>
                <a:cs typeface="Times New Roman" pitchFamily="18" charset="0"/>
              </a:rPr>
              <a:t>- по специальности – </a:t>
            </a:r>
            <a:r>
              <a:rPr lang="ru-RU" sz="2000" b="1" kern="1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000" b="1" kern="1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000" b="1" kern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kern="100" dirty="0" smtClean="0">
                <a:latin typeface="Times New Roman" pitchFamily="18" charset="0"/>
                <a:cs typeface="Times New Roman" pitchFamily="18" charset="0"/>
              </a:rPr>
              <a:t>В детском саду № 413 работаю с 12.10.1988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688" y="344488"/>
            <a:ext cx="5829300" cy="9361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Нормативно-правовая база деятельности</a:t>
            </a:r>
            <a:endParaRPr lang="ru-RU" sz="3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260648" y="1424608"/>
            <a:ext cx="6408712" cy="828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Закон РФ «Об образовании»;</a:t>
            </a: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Федеральный Государственный образовательный стандарт дошкольного образования от 17.10.2013г;</a:t>
            </a: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Конвенция ООН о правах ребенка, 1989г;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Всемирная декларация об обеспечении выживания, защиты и развития детей, 1990г;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Типовое положение о дошкольном образовательном учреждении;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Устав МБДОУ - детский сад № 413;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программа дошкольного образования «От рождения до школы» под ред. Н.Е.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Концепция дошкольного образования;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Концепция построения развивающей среды в дошкольном учреждении;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Письмо МО РФ от 7 апреля 1999 г. № 70/23-16 «О практике проведения диагностики развития ребенка в системе дошкольного образования»;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Письмо МО РФ от 14 марта 2000 г. № 65/23-16 «О гигиенических требованиях к максимальной нагрузке детей дошкольного возраста в организационных формах обучения»;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Критерии оценки содержания и методов воспитания и обучения, реализуемых в дошкольном образовательном учреждении (программы и педагогические технологии, характер взаимодействия педагога с детьми). (Приложение к приказу № 10 РФ от 22 августа 1996 г. № 448);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Порядок аттестации педагогических работников.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272480"/>
            <a:ext cx="5832648" cy="5760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4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,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64" r="1064"/>
          <a:stretch>
            <a:fillRect/>
          </a:stretch>
        </p:blipFill>
        <p:spPr>
          <a:xfrm rot="5400000">
            <a:off x="1584311" y="153955"/>
            <a:ext cx="3643338" cy="566900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6"/>
          <p:cNvSpPr txBox="1">
            <a:spLocks/>
          </p:cNvSpPr>
          <p:nvPr/>
        </p:nvSpPr>
        <p:spPr>
          <a:xfrm>
            <a:off x="188640" y="5169024"/>
            <a:ext cx="6525344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364" tIns="45677" rIns="91364" bIns="45677" rtlCol="0">
            <a:noAutofit/>
          </a:bodyPr>
          <a:lstStyle/>
          <a:p>
            <a:pPr marL="0" marR="0" lvl="0" indent="0" algn="ctr" defTabSz="9136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одзаголовок 3"/>
          <p:cNvSpPr txBox="1">
            <a:spLocks/>
          </p:cNvSpPr>
          <p:nvPr/>
        </p:nvSpPr>
        <p:spPr>
          <a:xfrm>
            <a:off x="260648" y="2072680"/>
            <a:ext cx="6597352" cy="507744"/>
          </a:xfrm>
          <a:prstGeom prst="rect">
            <a:avLst/>
          </a:prstGeom>
          <a:noFill/>
        </p:spPr>
        <p:txBody>
          <a:bodyPr vert="horz" wrap="square" lIns="91364" tIns="45677" rIns="91364" bIns="456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user\Documents\с флешки Щербакововй УЕ\ГРАМОТЫ СЕРТИФИКАТЫ ДИПЛОМЫ\Тишелович ЕГ\Удостоверение Тишелович ЕГ КПК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5095876"/>
            <a:ext cx="5072074" cy="368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2656" y="200473"/>
            <a:ext cx="6172200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34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Содержимое 15" descr="4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84" y="1309662"/>
            <a:ext cx="1928327" cy="27260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5" descr="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428868" y="1238224"/>
            <a:ext cx="2064756" cy="293173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F:\ГРАМОТЫ СЕРТИФИКАТЫ ДИПЛОМЫ\Тишелович ЕГ\2017 Конференция сертификат Тишелович Е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1309662"/>
            <a:ext cx="1991953" cy="2886068"/>
          </a:xfrm>
          <a:prstGeom prst="rect">
            <a:avLst/>
          </a:prstGeom>
          <a:noFill/>
        </p:spPr>
      </p:pic>
      <p:pic>
        <p:nvPicPr>
          <p:cNvPr id="3075" name="Picture 3" descr="F:\ГРАМОТЫ СЕРТИФИКАТЫ ДИПЛОМЫ\Тишелович ЕГ\2017 Сертификат Тишелович ЕГ академкнига 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6" y="4310058"/>
            <a:ext cx="3215189" cy="2148503"/>
          </a:xfrm>
          <a:prstGeom prst="rect">
            <a:avLst/>
          </a:prstGeom>
          <a:noFill/>
        </p:spPr>
      </p:pic>
      <p:pic>
        <p:nvPicPr>
          <p:cNvPr id="3076" name="Picture 4" descr="F:\ГРАМОТЫ СЕРТИФИКАТЫ ДИПЛОМЫ\Тишелович ЕГ\Сертификат автора публикации методической разработки Тишелович ЕГ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6" y="6524636"/>
            <a:ext cx="3116178" cy="2134887"/>
          </a:xfrm>
          <a:prstGeom prst="rect">
            <a:avLst/>
          </a:prstGeom>
          <a:noFill/>
        </p:spPr>
      </p:pic>
      <p:pic>
        <p:nvPicPr>
          <p:cNvPr id="3077" name="Picture 5" descr="F:\ГРАМОТЫ СЕРТИФИКАТЫ ДИПЛОМЫ\Тишелович ЕГ\Сертификат победителя районного конкурса Тишелович Е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6" y="4452934"/>
            <a:ext cx="2809736" cy="1944778"/>
          </a:xfrm>
          <a:prstGeom prst="rect">
            <a:avLst/>
          </a:prstGeom>
          <a:noFill/>
        </p:spPr>
      </p:pic>
      <p:pic>
        <p:nvPicPr>
          <p:cNvPr id="12" name="Picture 3" descr="F:\ГРАМОТЫ СЕРТИФИКАТЫ ДИПЛОМЫ\Тишелович ЕГ\2016 Стажировка Сертификат Тишелович Е.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32" y="6524636"/>
            <a:ext cx="1865959" cy="270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getImage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80" y="872547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002432">
            <a:off x="2552266" y="3910296"/>
            <a:ext cx="3489468" cy="49330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12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04" y="6381760"/>
            <a:ext cx="1859749" cy="26291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ГРАМОТЫ СЕРТИФИКАТЫ ДИПЛОМЫ\Тишелович ЕГ\2016 Звездочки Тишелович Е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80" y="238092"/>
            <a:ext cx="2431599" cy="348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6" y="272481"/>
            <a:ext cx="6182438" cy="8640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Эссе – моя педагогическая философия.</a:t>
            </a:r>
            <a:endParaRPr lang="ru-RU" sz="3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4904" y="1136576"/>
            <a:ext cx="4176464" cy="8174459"/>
          </a:xfrm>
        </p:spPr>
        <p:txBody>
          <a:bodyPr wrap="square" anchor="t">
            <a:spAutoFit/>
          </a:bodyPr>
          <a:lstStyle/>
          <a:p>
            <a:pPr marL="1588" lvl="0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Воспитатель – это первый, после мамы, учитель, который встречается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детям на их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жизненном пути. </a:t>
            </a:r>
          </a:p>
          <a:p>
            <a:pPr marL="1588" lvl="0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Для меня – это не просто профессия, а это состояние моей души, возможность постоянно находиться в искреннем, всё понимающем и принимающем мире детства, в ежедневной, а иногда и ежеминутной стране сказки и фантазии.</a:t>
            </a:r>
          </a:p>
          <a:p>
            <a:pPr marL="1588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Когда ты видишь в этих широко распахнутых и доверчивых детских глазах восторг и ожидание чего-то нового, ловящих каждое моё слово, мой взгляд и жест, невольно задумываешься о значимости профессии воспитателя. </a:t>
            </a:r>
          </a:p>
          <a:p>
            <a:pPr marL="1588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Глядя в эти глаза, понимаешь, что ты нужна им, и ты отдаешь им свою любовь и тепло своего сердца, ведь «каждый ребёнок – это сосуд который нужно наполнить любовью».</a:t>
            </a:r>
          </a:p>
          <a:p>
            <a:pPr marL="1588" lvl="0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Наверное, неслучайно судьба распорядилась так, что окончив школу я поступила в педагогическое училище на дошкольное отделение. И вот уже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лет я дарю всю свою любовь, душевное тепло и ласку тем, кто не умеет хитрить и притворяться, чьи мысли чисты и неприхотливы - моим воспитанникам.</a:t>
            </a:r>
          </a:p>
          <a:p>
            <a:pPr marL="1588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Работая в детском саду, я не перестаю удивляться, насколько разные все дети, какие они интересные, забавные, удивительно умные. Каждый ребёнок уникален в своём роде, каждый из них и талантливый художник, и любопытный наблюдатель.</a:t>
            </a:r>
          </a:p>
          <a:p>
            <a:pPr marL="1588" lvl="0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Необходимые качества современного воспитателя – терпеливость, доброжелательность, толерантность, начитанность, эрудированность, ведь воспитателю приходится работать не только с детьми, но и с родителями.</a:t>
            </a:r>
          </a:p>
          <a:p>
            <a:pPr marL="1588" lvl="0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Я стараюсь быть для детей другом, понять индивидуальность каждого ребенка и к каждому найти свой подход, чтобы не только дать и новые знания о жизни, но и воспитать положительное отношение к окружающему их миру и к самому себе. </a:t>
            </a:r>
          </a:p>
          <a:p>
            <a:pPr marL="1588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надеюсь, что мои воспитанники вырастут грамотными, образованными и достойными людьми. Ведь начало в жизнь детям дают их родители, но сделать второй шаг помогаю им я - воспитатель.</a:t>
            </a:r>
          </a:p>
          <a:p>
            <a:pPr marL="1588" lvl="0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Я думаю, мне удалось подобрать заветный ключик к каждому детскому сердечку. Важно, что они мне доверяют и с удовольствием каждый день идут в детский сад.</a:t>
            </a:r>
          </a:p>
          <a:p>
            <a:pPr marL="1588" lvl="0" indent="265113" algn="just">
              <a:spcBef>
                <a:spcPts val="60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Свою профессию я люблю и с удовольствием прихожу на работу, ведь детский сад - это мой второй дом, в котором меня ждут, любят, ценят, в который я спешу с интересными идеями и с хорошим настроением и где каждый день дарю детям любовь, внимание и заботу. И чувствую, что дети отвечают мне тем же. </a:t>
            </a:r>
          </a:p>
          <a:p>
            <a:endParaRPr lang="ru-RU" sz="1100" dirty="0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32" y="1136576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272480"/>
            <a:ext cx="4752528" cy="81188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Фотоматериалы</a:t>
            </a:r>
            <a:endParaRPr lang="ru-RU" sz="3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DSC_29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0648" y="1424608"/>
            <a:ext cx="2880320" cy="43326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DSC_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7446">
            <a:off x="990366" y="5812506"/>
            <a:ext cx="4308189" cy="323114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IMG_00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789576">
            <a:off x="2618678" y="2824133"/>
            <a:ext cx="3902705" cy="259449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DSC_2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7799">
            <a:off x="1038966" y="798020"/>
            <a:ext cx="4717873" cy="26559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4" descr="DSC_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7649">
            <a:off x="1196015" y="6381002"/>
            <a:ext cx="4759273" cy="267929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DSC_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736" y="3512840"/>
            <a:ext cx="4860540" cy="27363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1913</TotalTime>
  <Words>686</Words>
  <Application>Microsoft Office PowerPoint</Application>
  <PresentationFormat>Лист A4 (210x297 мм)</PresentationFormat>
  <Paragraphs>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ПОРТФОЛИО воспитателя Тишелович Елены Григорьевны</vt:lpstr>
      <vt:lpstr>МБДОУ детский сад № 413, г. Екатеринбург</vt:lpstr>
      <vt:lpstr>Нормативно-правовая база деятельности</vt:lpstr>
      <vt:lpstr>Повышение квалификации</vt:lpstr>
      <vt:lpstr>Мои достижения</vt:lpstr>
      <vt:lpstr>Слайд 6</vt:lpstr>
      <vt:lpstr>Эссе – моя педагогическая философия.</vt:lpstr>
      <vt:lpstr>Фотоматериалы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ьра</dc:creator>
  <cp:lastModifiedBy>user</cp:lastModifiedBy>
  <cp:revision>101</cp:revision>
  <dcterms:created xsi:type="dcterms:W3CDTF">2015-10-25T16:02:29Z</dcterms:created>
  <dcterms:modified xsi:type="dcterms:W3CDTF">2019-01-09T09:31:04Z</dcterms:modified>
</cp:coreProperties>
</file>