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7" r:id="rId2"/>
    <p:sldId id="258" r:id="rId3"/>
    <p:sldId id="260" r:id="rId4"/>
    <p:sldId id="261" r:id="rId5"/>
    <p:sldId id="262" r:id="rId6"/>
    <p:sldId id="265" r:id="rId7"/>
    <p:sldId id="276" r:id="rId8"/>
    <p:sldId id="263" r:id="rId9"/>
    <p:sldId id="266" r:id="rId10"/>
    <p:sldId id="268" r:id="rId11"/>
    <p:sldId id="269" r:id="rId12"/>
    <p:sldId id="270" r:id="rId13"/>
    <p:sldId id="272" r:id="rId14"/>
    <p:sldId id="273" r:id="rId15"/>
    <p:sldId id="264" r:id="rId16"/>
  </p:sldIdLst>
  <p:sldSz cx="6858000" cy="9906000" type="A4"/>
  <p:notesSz cx="6858000" cy="9144000"/>
  <p:defaultTextStyle>
    <a:defPPr>
      <a:defRPr lang="ru-RU"/>
    </a:defPPr>
    <a:lvl1pPr marL="0" algn="l" defTabSz="91363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6818" algn="l" defTabSz="91363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3635" algn="l" defTabSz="91363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0443" algn="l" defTabSz="91363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7261" algn="l" defTabSz="91363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4078" algn="l" defTabSz="91363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0896" algn="l" defTabSz="91363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7713" algn="l" defTabSz="91363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4522" algn="l" defTabSz="91363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34" autoAdjust="0"/>
    <p:restoredTop sz="94624" autoAdjust="0"/>
  </p:normalViewPr>
  <p:slideViewPr>
    <p:cSldViewPr>
      <p:cViewPr>
        <p:scale>
          <a:sx n="100" d="100"/>
          <a:sy n="100" d="100"/>
        </p:scale>
        <p:origin x="-2844" y="-78"/>
      </p:cViewPr>
      <p:guideLst>
        <p:guide orient="horz" pos="3120"/>
        <p:guide pos="2160"/>
      </p:guideLst>
    </p:cSldViewPr>
  </p:slideViewPr>
  <p:outlineViewPr>
    <p:cViewPr>
      <p:scale>
        <a:sx n="33" d="100"/>
        <a:sy n="33" d="100"/>
      </p:scale>
      <p:origin x="0" y="3294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E1FE6B-77A5-42AB-A32A-97B9167F959C}" type="datetimeFigureOut">
              <a:rPr lang="ru-RU" smtClean="0"/>
              <a:pPr/>
              <a:t>09.01.2019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241550" y="685800"/>
            <a:ext cx="23749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F9E67F-3B3B-4E7C-A916-BE2835B94D8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F9E67F-3B3B-4E7C-A916-BE2835B94D86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3077290"/>
            <a:ext cx="5829300" cy="2123366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8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6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4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7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40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08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77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4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5E6EE-A33F-4B72-B822-23EBC8B65945}" type="datetimeFigureOut">
              <a:rPr lang="ru-RU" smtClean="0"/>
              <a:pPr/>
              <a:t>09.01.2019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D7FF2-780E-4BFF-8F1A-D9D45D26AD8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5E6EE-A33F-4B72-B822-23EBC8B65945}" type="datetimeFigureOut">
              <a:rPr lang="ru-RU" smtClean="0"/>
              <a:pPr/>
              <a:t>09.01.2019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D7FF2-780E-4BFF-8F1A-D9D45D26AD8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96711"/>
            <a:ext cx="1543050" cy="845219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96711"/>
            <a:ext cx="4514850" cy="845219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5E6EE-A33F-4B72-B822-23EBC8B65945}" type="datetimeFigureOut">
              <a:rPr lang="ru-RU" smtClean="0"/>
              <a:pPr/>
              <a:t>09.01.2019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D7FF2-780E-4BFF-8F1A-D9D45D26AD8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5E6EE-A33F-4B72-B822-23EBC8B65945}" type="datetimeFigureOut">
              <a:rPr lang="ru-RU" smtClean="0"/>
              <a:pPr/>
              <a:t>09.01.2019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D7FF2-780E-4BFF-8F1A-D9D45D26AD8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3" y="6365526"/>
            <a:ext cx="5829300" cy="1967442"/>
          </a:xfrm>
        </p:spPr>
        <p:txBody>
          <a:bodyPr anchor="t"/>
          <a:lstStyle>
            <a:lvl1pPr algn="l">
              <a:defRPr sz="37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3" y="4198594"/>
            <a:ext cx="5829300" cy="2166938"/>
          </a:xfrm>
        </p:spPr>
        <p:txBody>
          <a:bodyPr anchor="b"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681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363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0443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4pPr>
            <a:lvl5pPr marL="1827261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5pPr>
            <a:lvl6pPr marL="228407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6pPr>
            <a:lvl7pPr marL="274089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7pPr>
            <a:lvl8pPr marL="3197713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8pPr>
            <a:lvl9pPr marL="365452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5E6EE-A33F-4B72-B822-23EBC8B65945}" type="datetimeFigureOut">
              <a:rPr lang="ru-RU" smtClean="0"/>
              <a:pPr/>
              <a:t>09.01.2019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D7FF2-780E-4BFF-8F1A-D9D45D26AD8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311400"/>
            <a:ext cx="3028950" cy="6537505"/>
          </a:xfrm>
        </p:spPr>
        <p:txBody>
          <a:bodyPr/>
          <a:lstStyle>
            <a:lvl1pPr>
              <a:defRPr sz="2700"/>
            </a:lvl1pPr>
            <a:lvl2pPr>
              <a:defRPr sz="27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311400"/>
            <a:ext cx="3028950" cy="6537505"/>
          </a:xfrm>
        </p:spPr>
        <p:txBody>
          <a:bodyPr/>
          <a:lstStyle>
            <a:lvl1pPr>
              <a:defRPr sz="2700"/>
            </a:lvl1pPr>
            <a:lvl2pPr>
              <a:defRPr sz="27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5E6EE-A33F-4B72-B822-23EBC8B65945}" type="datetimeFigureOut">
              <a:rPr lang="ru-RU" smtClean="0"/>
              <a:pPr/>
              <a:t>09.01.2019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D7FF2-780E-4BFF-8F1A-D9D45D26AD8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4" y="2217388"/>
            <a:ext cx="3030143" cy="924105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456818" indent="0">
              <a:buNone/>
              <a:defRPr sz="1800" b="1"/>
            </a:lvl2pPr>
            <a:lvl3pPr marL="913635" indent="0">
              <a:buNone/>
              <a:defRPr sz="1800" b="1"/>
            </a:lvl3pPr>
            <a:lvl4pPr marL="1370443" indent="0">
              <a:buNone/>
              <a:defRPr sz="1800" b="1"/>
            </a:lvl4pPr>
            <a:lvl5pPr marL="1827261" indent="0">
              <a:buNone/>
              <a:defRPr sz="1800" b="1"/>
            </a:lvl5pPr>
            <a:lvl6pPr marL="2284078" indent="0">
              <a:buNone/>
              <a:defRPr sz="1800" b="1"/>
            </a:lvl6pPr>
            <a:lvl7pPr marL="2740896" indent="0">
              <a:buNone/>
              <a:defRPr sz="1800" b="1"/>
            </a:lvl7pPr>
            <a:lvl8pPr marL="3197713" indent="0">
              <a:buNone/>
              <a:defRPr sz="1800" b="1"/>
            </a:lvl8pPr>
            <a:lvl9pPr marL="3654522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4" y="3141493"/>
            <a:ext cx="3030143" cy="5707412"/>
          </a:xfrm>
        </p:spPr>
        <p:txBody>
          <a:bodyPr/>
          <a:lstStyle>
            <a:lvl1pPr>
              <a:defRPr sz="27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76" y="2217388"/>
            <a:ext cx="3031328" cy="924105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456818" indent="0">
              <a:buNone/>
              <a:defRPr sz="1800" b="1"/>
            </a:lvl2pPr>
            <a:lvl3pPr marL="913635" indent="0">
              <a:buNone/>
              <a:defRPr sz="1800" b="1"/>
            </a:lvl3pPr>
            <a:lvl4pPr marL="1370443" indent="0">
              <a:buNone/>
              <a:defRPr sz="1800" b="1"/>
            </a:lvl4pPr>
            <a:lvl5pPr marL="1827261" indent="0">
              <a:buNone/>
              <a:defRPr sz="1800" b="1"/>
            </a:lvl5pPr>
            <a:lvl6pPr marL="2284078" indent="0">
              <a:buNone/>
              <a:defRPr sz="1800" b="1"/>
            </a:lvl6pPr>
            <a:lvl7pPr marL="2740896" indent="0">
              <a:buNone/>
              <a:defRPr sz="1800" b="1"/>
            </a:lvl7pPr>
            <a:lvl8pPr marL="3197713" indent="0">
              <a:buNone/>
              <a:defRPr sz="1800" b="1"/>
            </a:lvl8pPr>
            <a:lvl9pPr marL="3654522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76" y="3141493"/>
            <a:ext cx="3031328" cy="5707412"/>
          </a:xfrm>
        </p:spPr>
        <p:txBody>
          <a:bodyPr/>
          <a:lstStyle>
            <a:lvl1pPr>
              <a:defRPr sz="27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5E6EE-A33F-4B72-B822-23EBC8B65945}" type="datetimeFigureOut">
              <a:rPr lang="ru-RU" smtClean="0"/>
              <a:pPr/>
              <a:t>09.01.2019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D7FF2-780E-4BFF-8F1A-D9D45D26AD8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5E6EE-A33F-4B72-B822-23EBC8B65945}" type="datetimeFigureOut">
              <a:rPr lang="ru-RU" smtClean="0"/>
              <a:pPr/>
              <a:t>09.01.2019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D7FF2-780E-4BFF-8F1A-D9D45D26AD8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5E6EE-A33F-4B72-B822-23EBC8B65945}" type="datetimeFigureOut">
              <a:rPr lang="ru-RU" smtClean="0"/>
              <a:pPr/>
              <a:t>09.01.2019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D7FF2-780E-4BFF-8F1A-D9D45D26AD8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6" y="394409"/>
            <a:ext cx="2256233" cy="1678517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93" y="394415"/>
            <a:ext cx="3833813" cy="8454496"/>
          </a:xfrm>
        </p:spPr>
        <p:txBody>
          <a:bodyPr/>
          <a:lstStyle>
            <a:lvl1pPr>
              <a:defRPr sz="2700"/>
            </a:lvl1pPr>
            <a:lvl2pPr>
              <a:defRPr sz="2700"/>
            </a:lvl2pPr>
            <a:lvl3pPr>
              <a:defRPr sz="27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6" y="2072931"/>
            <a:ext cx="2256233" cy="6775979"/>
          </a:xfrm>
        </p:spPr>
        <p:txBody>
          <a:bodyPr/>
          <a:lstStyle>
            <a:lvl1pPr marL="0" indent="0">
              <a:buNone/>
              <a:defRPr sz="1800"/>
            </a:lvl1pPr>
            <a:lvl2pPr marL="456818" indent="0">
              <a:buNone/>
              <a:defRPr sz="900"/>
            </a:lvl2pPr>
            <a:lvl3pPr marL="913635" indent="0">
              <a:buNone/>
              <a:defRPr sz="900"/>
            </a:lvl3pPr>
            <a:lvl4pPr marL="1370443" indent="0">
              <a:buNone/>
              <a:defRPr sz="900"/>
            </a:lvl4pPr>
            <a:lvl5pPr marL="1827261" indent="0">
              <a:buNone/>
              <a:defRPr sz="900"/>
            </a:lvl5pPr>
            <a:lvl6pPr marL="2284078" indent="0">
              <a:buNone/>
              <a:defRPr sz="900"/>
            </a:lvl6pPr>
            <a:lvl7pPr marL="2740896" indent="0">
              <a:buNone/>
              <a:defRPr sz="900"/>
            </a:lvl7pPr>
            <a:lvl8pPr marL="3197713" indent="0">
              <a:buNone/>
              <a:defRPr sz="900"/>
            </a:lvl8pPr>
            <a:lvl9pPr marL="3654522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5E6EE-A33F-4B72-B822-23EBC8B65945}" type="datetimeFigureOut">
              <a:rPr lang="ru-RU" smtClean="0"/>
              <a:pPr/>
              <a:t>09.01.2019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D7FF2-780E-4BFF-8F1A-D9D45D26AD8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8" y="6934205"/>
            <a:ext cx="4114800" cy="818621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8" y="885116"/>
            <a:ext cx="4114800" cy="5943600"/>
          </a:xfrm>
        </p:spPr>
        <p:txBody>
          <a:bodyPr/>
          <a:lstStyle>
            <a:lvl1pPr marL="0" indent="0">
              <a:buNone/>
              <a:defRPr sz="2700"/>
            </a:lvl1pPr>
            <a:lvl2pPr marL="456818" indent="0">
              <a:buNone/>
              <a:defRPr sz="2700"/>
            </a:lvl2pPr>
            <a:lvl3pPr marL="913635" indent="0">
              <a:buNone/>
              <a:defRPr sz="2700"/>
            </a:lvl3pPr>
            <a:lvl4pPr marL="1370443" indent="0">
              <a:buNone/>
              <a:defRPr sz="1800"/>
            </a:lvl4pPr>
            <a:lvl5pPr marL="1827261" indent="0">
              <a:buNone/>
              <a:defRPr sz="1800"/>
            </a:lvl5pPr>
            <a:lvl6pPr marL="2284078" indent="0">
              <a:buNone/>
              <a:defRPr sz="1800"/>
            </a:lvl6pPr>
            <a:lvl7pPr marL="2740896" indent="0">
              <a:buNone/>
              <a:defRPr sz="1800"/>
            </a:lvl7pPr>
            <a:lvl8pPr marL="3197713" indent="0">
              <a:buNone/>
              <a:defRPr sz="1800"/>
            </a:lvl8pPr>
            <a:lvl9pPr marL="3654522" indent="0">
              <a:buNone/>
              <a:defRPr sz="18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8" y="7752826"/>
            <a:ext cx="4114800" cy="1162579"/>
          </a:xfrm>
        </p:spPr>
        <p:txBody>
          <a:bodyPr/>
          <a:lstStyle>
            <a:lvl1pPr marL="0" indent="0">
              <a:buNone/>
              <a:defRPr sz="1800"/>
            </a:lvl1pPr>
            <a:lvl2pPr marL="456818" indent="0">
              <a:buNone/>
              <a:defRPr sz="900"/>
            </a:lvl2pPr>
            <a:lvl3pPr marL="913635" indent="0">
              <a:buNone/>
              <a:defRPr sz="900"/>
            </a:lvl3pPr>
            <a:lvl4pPr marL="1370443" indent="0">
              <a:buNone/>
              <a:defRPr sz="900"/>
            </a:lvl4pPr>
            <a:lvl5pPr marL="1827261" indent="0">
              <a:buNone/>
              <a:defRPr sz="900"/>
            </a:lvl5pPr>
            <a:lvl6pPr marL="2284078" indent="0">
              <a:buNone/>
              <a:defRPr sz="900"/>
            </a:lvl6pPr>
            <a:lvl7pPr marL="2740896" indent="0">
              <a:buNone/>
              <a:defRPr sz="900"/>
            </a:lvl7pPr>
            <a:lvl8pPr marL="3197713" indent="0">
              <a:buNone/>
              <a:defRPr sz="900"/>
            </a:lvl8pPr>
            <a:lvl9pPr marL="3654522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5E6EE-A33F-4B72-B822-23EBC8B65945}" type="datetimeFigureOut">
              <a:rPr lang="ru-RU" smtClean="0"/>
              <a:pPr/>
              <a:t>09.01.2019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D7FF2-780E-4BFF-8F1A-D9D45D26AD8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96695"/>
            <a:ext cx="6172200" cy="1651000"/>
          </a:xfrm>
          <a:prstGeom prst="rect">
            <a:avLst/>
          </a:prstGeom>
        </p:spPr>
        <p:txBody>
          <a:bodyPr vert="horz" lIns="91364" tIns="45677" rIns="91364" bIns="45677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311400"/>
            <a:ext cx="6172200" cy="6537505"/>
          </a:xfrm>
          <a:prstGeom prst="rect">
            <a:avLst/>
          </a:prstGeom>
        </p:spPr>
        <p:txBody>
          <a:bodyPr vert="horz" lIns="91364" tIns="45677" rIns="91364" bIns="45677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9181407"/>
            <a:ext cx="1600200" cy="527399"/>
          </a:xfrm>
          <a:prstGeom prst="rect">
            <a:avLst/>
          </a:prstGeom>
        </p:spPr>
        <p:txBody>
          <a:bodyPr vert="horz" lIns="91364" tIns="45677" rIns="91364" bIns="45677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75E6EE-A33F-4B72-B822-23EBC8B65945}" type="datetimeFigureOut">
              <a:rPr lang="ru-RU" smtClean="0"/>
              <a:pPr/>
              <a:t>09.01.2019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9181407"/>
            <a:ext cx="2171700" cy="527399"/>
          </a:xfrm>
          <a:prstGeom prst="rect">
            <a:avLst/>
          </a:prstGeom>
        </p:spPr>
        <p:txBody>
          <a:bodyPr vert="horz" lIns="91364" tIns="45677" rIns="91364" bIns="45677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9181407"/>
            <a:ext cx="1600200" cy="527399"/>
          </a:xfrm>
          <a:prstGeom prst="rect">
            <a:avLst/>
          </a:prstGeom>
        </p:spPr>
        <p:txBody>
          <a:bodyPr vert="horz" lIns="91364" tIns="45677" rIns="91364" bIns="45677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DD7FF2-780E-4BFF-8F1A-D9D45D26AD8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3635" rtl="0" eaLnBrk="1" latinLnBrk="0" hangingPunct="1">
        <a:spcBef>
          <a:spcPct val="0"/>
        </a:spcBef>
        <a:buNone/>
        <a:defRPr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611" indent="-342611" algn="l" defTabSz="913635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742330" indent="-285512" algn="l" defTabSz="913635" rtl="0" eaLnBrk="1" latinLnBrk="0" hangingPunct="1">
        <a:spcBef>
          <a:spcPct val="20000"/>
        </a:spcBef>
        <a:buFont typeface="Arial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039" indent="-228404" algn="l" defTabSz="913635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598857" indent="-228404" algn="l" defTabSz="913635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5674" indent="-228404" algn="l" defTabSz="913635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2483" indent="-228404" algn="l" defTabSz="913635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69300" indent="-228404" algn="l" defTabSz="913635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6118" indent="-228404" algn="l" defTabSz="913635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2935" indent="-228404" algn="l" defTabSz="913635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363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818" algn="l" defTabSz="91363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635" algn="l" defTabSz="91363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443" algn="l" defTabSz="91363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261" algn="l" defTabSz="91363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078" algn="l" defTabSz="91363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0896" algn="l" defTabSz="91363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7713" algn="l" defTabSz="91363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4522" algn="l" defTabSz="91363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13" Type="http://schemas.openxmlformats.org/officeDocument/2006/relationships/image" Target="../media/image44.jpeg"/><Relationship Id="rId3" Type="http://schemas.openxmlformats.org/officeDocument/2006/relationships/image" Target="../media/image34.jpeg"/><Relationship Id="rId7" Type="http://schemas.openxmlformats.org/officeDocument/2006/relationships/image" Target="../media/image38.jpeg"/><Relationship Id="rId12" Type="http://schemas.openxmlformats.org/officeDocument/2006/relationships/image" Target="../media/image43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7.jpeg"/><Relationship Id="rId11" Type="http://schemas.openxmlformats.org/officeDocument/2006/relationships/image" Target="../media/image42.jpeg"/><Relationship Id="rId5" Type="http://schemas.openxmlformats.org/officeDocument/2006/relationships/image" Target="../media/image36.jpeg"/><Relationship Id="rId10" Type="http://schemas.openxmlformats.org/officeDocument/2006/relationships/image" Target="../media/image41.jpeg"/><Relationship Id="rId4" Type="http://schemas.openxmlformats.org/officeDocument/2006/relationships/image" Target="../media/image35.jpeg"/><Relationship Id="rId9" Type="http://schemas.openxmlformats.org/officeDocument/2006/relationships/image" Target="../media/image40.jpeg"/><Relationship Id="rId14" Type="http://schemas.openxmlformats.org/officeDocument/2006/relationships/image" Target="../media/image4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7" Type="http://schemas.openxmlformats.org/officeDocument/2006/relationships/image" Target="../media/image51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jpeg"/><Relationship Id="rId3" Type="http://schemas.openxmlformats.org/officeDocument/2006/relationships/image" Target="../media/image53.jpeg"/><Relationship Id="rId7" Type="http://schemas.openxmlformats.org/officeDocument/2006/relationships/image" Target="../media/image57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4" Type="http://schemas.openxmlformats.org/officeDocument/2006/relationships/image" Target="../media/image54.jpeg"/><Relationship Id="rId9" Type="http://schemas.openxmlformats.org/officeDocument/2006/relationships/image" Target="../media/image59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8840" y="1496616"/>
            <a:ext cx="4869160" cy="2612831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200" spc="50" dirty="0">
                <a:ln w="11430"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ПОРТФОЛИО</a:t>
            </a:r>
            <a:br>
              <a:rPr lang="ru-RU" sz="4200" spc="50" dirty="0">
                <a:ln w="11430"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200" spc="50" dirty="0">
                <a:ln w="11430"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воспитателя</a:t>
            </a:r>
            <a:br>
              <a:rPr lang="ru-RU" sz="4200" spc="50" dirty="0">
                <a:ln w="11430"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200" spc="50" dirty="0" err="1">
                <a:ln w="11430"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Тишелович</a:t>
            </a:r>
            <a:r>
              <a:rPr lang="ru-RU" sz="4200" spc="50" dirty="0">
                <a:ln w="11430"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Елены Григорьевны</a:t>
            </a:r>
          </a:p>
        </p:txBody>
      </p:sp>
      <p:pic>
        <p:nvPicPr>
          <p:cNvPr id="5" name="Рисунок 4" descr="IMG_7186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-531440" y="3800872"/>
            <a:ext cx="4392491" cy="6344709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Содержимое 4" descr="DSC_293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68760" y="3512840"/>
            <a:ext cx="4224469" cy="3168351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Содержимое 4" descr="DSC_293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9340593">
            <a:off x="433792" y="1425659"/>
            <a:ext cx="2538481" cy="1903860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Содержимое 4" descr="DSC_293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2286910">
            <a:off x="3818449" y="1429922"/>
            <a:ext cx="2542525" cy="1906893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Содержимое 4" descr="DSC_293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19335462">
            <a:off x="3820564" y="6903323"/>
            <a:ext cx="2557926" cy="1918445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Содержимое 4" descr="DSC_293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2254928">
            <a:off x="434122" y="6898266"/>
            <a:ext cx="2540904" cy="1905678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Содержимое 4" descr="DSC_293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68760" y="3512840"/>
            <a:ext cx="4224469" cy="3168352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Содержимое 4" descr="DSC_293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9340593">
            <a:off x="433792" y="1425659"/>
            <a:ext cx="2538481" cy="1903861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Содержимое 4" descr="DSC_293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2286910">
            <a:off x="3818449" y="1429922"/>
            <a:ext cx="2542525" cy="1906894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Содержимое 4" descr="DSC_293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19335462">
            <a:off x="3820563" y="6903323"/>
            <a:ext cx="2557928" cy="1918445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Содержимое 4" descr="DSC_293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2254928">
            <a:off x="434122" y="6898266"/>
            <a:ext cx="2540905" cy="1905678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Содержимое 4" descr="DSC_293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76872" y="8265368"/>
            <a:ext cx="2226168" cy="1435733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Содержимое 4" descr="DSC_293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0125290">
            <a:off x="4213709" y="7435675"/>
            <a:ext cx="2220558" cy="1486971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8" name="Содержимое 4" descr="DSC_293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348880" y="200472"/>
            <a:ext cx="2185662" cy="1490586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Содержимое 4" descr="DSC_293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20074640">
            <a:off x="516912" y="1265175"/>
            <a:ext cx="2249080" cy="1365736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Содержимое 4" descr="DSC_293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268760" y="4020430"/>
            <a:ext cx="4224469" cy="2153172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7" name="Содержимое 4" descr="DSC_2931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20109753">
            <a:off x="313026" y="2685886"/>
            <a:ext cx="2203927" cy="1420431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Содержимое 4" descr="DSC_2931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 rot="1583958">
            <a:off x="328739" y="5948733"/>
            <a:ext cx="2234435" cy="1478164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Содержимое 4" descr="DSC_2931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rot="20040320">
            <a:off x="4282909" y="6007281"/>
            <a:ext cx="2186932" cy="1444068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Содержимое 4" descr="DSC_2931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rot="1639039">
            <a:off x="419852" y="7335826"/>
            <a:ext cx="2291694" cy="1564543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5" name="Содержимое 4" descr="DSC_2931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2492896" y="6177136"/>
            <a:ext cx="1872208" cy="1253146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Содержимое 4" descr="DSC_2931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 rot="1516893">
            <a:off x="4136128" y="1173405"/>
            <a:ext cx="2205432" cy="1451475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Содержимое 4" descr="DSC_2931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 rot="1592381">
            <a:off x="4359237" y="2702740"/>
            <a:ext cx="2197320" cy="1458886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Содержимое 4" descr="DSC_2931.jp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2708920" y="2288704"/>
            <a:ext cx="1480414" cy="1677803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Содержимое 4" descr="DSC_293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1017649">
            <a:off x="2064444" y="5798668"/>
            <a:ext cx="4139653" cy="2122937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Содержимое 4" descr="DSC_293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40768" y="3440832"/>
            <a:ext cx="4045458" cy="2088232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Содержимое 4" descr="DSC_293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957799">
            <a:off x="703496" y="837334"/>
            <a:ext cx="3891845" cy="2195188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Содержимое 4" descr="DSC_293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60648" y="6249144"/>
            <a:ext cx="1728192" cy="2155350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Содержимое 4" descr="DSC_293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682172" y="8064910"/>
            <a:ext cx="2543832" cy="1379049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Содержимое 4" descr="DSC_2931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725144" y="920552"/>
            <a:ext cx="1755899" cy="1800200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Содержимое 4" descr="DSC_293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08920" y="5529064"/>
            <a:ext cx="1512168" cy="2677509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Содержимое 4" descr="DSC_293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52736" y="2072680"/>
            <a:ext cx="4828764" cy="1890536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Содержимое 4" descr="DSC_293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280253">
            <a:off x="3998861" y="525212"/>
            <a:ext cx="2486263" cy="1621678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Содержимое 4" descr="DSC_293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916832" y="3800872"/>
            <a:ext cx="3168352" cy="1789380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Содержимое 4" descr="DSC_293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20526196">
            <a:off x="836712" y="5241032"/>
            <a:ext cx="1504705" cy="2664296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Содержимое 4" descr="DSC_2931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1234567">
            <a:off x="4563273" y="5345896"/>
            <a:ext cx="1483232" cy="2626273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Содержимое 4" descr="DSC_2931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772816" y="7833320"/>
            <a:ext cx="3168352" cy="1789379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Содержимое 4" descr="DSC_2931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rot="20246378">
            <a:off x="331504" y="540927"/>
            <a:ext cx="2471936" cy="1613185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8000" b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2736" y="3512840"/>
            <a:ext cx="4752528" cy="1728192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5400" b="1" spc="50" dirty="0" smtClean="0">
                <a:ln w="11430"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5400" b="1" spc="50" dirty="0">
              <a:ln w="11430">
                <a:solidFill>
                  <a:schemeClr val="tx1"/>
                </a:solidFill>
              </a:ln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0648" y="1928664"/>
            <a:ext cx="6408712" cy="1368152"/>
          </a:xfrm>
          <a:ln>
            <a:noFill/>
          </a:ln>
        </p:spPr>
        <p:txBody>
          <a:bodyPr>
            <a:normAutofit lnSpcReduction="1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400" b="1" kern="100" dirty="0" err="1" smtClean="0">
                <a:ln w="1143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Тишелович</a:t>
            </a:r>
            <a:r>
              <a:rPr lang="ru-RU" sz="3400" b="1" kern="100" dirty="0" smtClean="0">
                <a:ln w="1143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Елена Григорьевна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endParaRPr lang="ru-RU" b="1" kern="10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sz="2600" b="1" kern="10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sz="2600" b="1" kern="10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just"/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endParaRPr lang="ru-RU" sz="37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4" name="TextBox 4"/>
          <p:cNvSpPr txBox="1">
            <a:spLocks noGrp="1"/>
          </p:cNvSpPr>
          <p:nvPr>
            <p:ph type="ctrTitle"/>
          </p:nvPr>
        </p:nvSpPr>
        <p:spPr>
          <a:xfrm>
            <a:off x="3257600" y="704528"/>
            <a:ext cx="3600400" cy="7077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МБДОУ детский сад № 413,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г. Екатеринбург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>
            <a:spLocks/>
          </p:cNvSpPr>
          <p:nvPr/>
        </p:nvSpPr>
        <p:spPr>
          <a:xfrm>
            <a:off x="260648" y="2864768"/>
            <a:ext cx="6336704" cy="2985346"/>
          </a:xfrm>
          <a:prstGeom prst="rect">
            <a:avLst/>
          </a:prstGeom>
          <a:noFill/>
        </p:spPr>
        <p:txBody>
          <a:bodyPr vert="horz" wrap="square" lIns="91364" tIns="45677" rIns="91364" bIns="45677" rtlCol="0" anchor="ctr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sz="2000" b="1" kern="100" dirty="0" smtClean="0">
                <a:latin typeface="Times New Roman" pitchFamily="18" charset="0"/>
                <a:cs typeface="Times New Roman" pitchFamily="18" charset="0"/>
              </a:rPr>
              <a:t>Образование - среднее специальное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sz="2000" b="1" kern="100" dirty="0" smtClean="0">
                <a:latin typeface="Times New Roman" pitchFamily="18" charset="0"/>
                <a:cs typeface="Times New Roman" pitchFamily="18" charset="0"/>
              </a:rPr>
              <a:t>1988 г. - Свердловское педагогическое училище № 1 им. М. Горького: дошкольное отделение, специальность – воспитатель детских садов.</a:t>
            </a:r>
          </a:p>
          <a:p>
            <a:pPr algn="just">
              <a:spcBef>
                <a:spcPts val="0"/>
              </a:spcBef>
            </a:pPr>
            <a:endParaRPr lang="ru-RU" sz="2000" b="1" kern="1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ts val="0"/>
              </a:spcBef>
            </a:pPr>
            <a:r>
              <a:rPr lang="ru-RU" sz="2000" b="1" kern="100" dirty="0" smtClean="0">
                <a:latin typeface="Times New Roman" pitchFamily="18" charset="0"/>
                <a:cs typeface="Times New Roman" pitchFamily="18" charset="0"/>
              </a:rPr>
              <a:t>Стаж педагогической работы: </a:t>
            </a:r>
          </a:p>
          <a:p>
            <a:pPr algn="just">
              <a:spcBef>
                <a:spcPts val="0"/>
              </a:spcBef>
            </a:pPr>
            <a:r>
              <a:rPr lang="ru-RU" sz="2000" b="1" kern="100" dirty="0" smtClean="0">
                <a:latin typeface="Times New Roman" pitchFamily="18" charset="0"/>
                <a:cs typeface="Times New Roman" pitchFamily="18" charset="0"/>
              </a:rPr>
              <a:t>- по специальности – </a:t>
            </a:r>
            <a:r>
              <a:rPr lang="ru-RU" sz="2000" b="1" kern="100" dirty="0" smtClean="0">
                <a:latin typeface="Times New Roman" pitchFamily="18" charset="0"/>
                <a:cs typeface="Times New Roman" pitchFamily="18" charset="0"/>
              </a:rPr>
              <a:t>30 </a:t>
            </a:r>
            <a:r>
              <a:rPr lang="ru-RU" sz="2000" b="1" kern="100" dirty="0" smtClean="0">
                <a:latin typeface="Times New Roman" pitchFamily="18" charset="0"/>
                <a:cs typeface="Times New Roman" pitchFamily="18" charset="0"/>
              </a:rPr>
              <a:t>лет</a:t>
            </a:r>
          </a:p>
          <a:p>
            <a:pPr algn="just">
              <a:spcBef>
                <a:spcPts val="0"/>
              </a:spcBef>
              <a:buFontTx/>
              <a:buChar char="-"/>
            </a:pPr>
            <a:endParaRPr lang="ru-RU" sz="2000" b="1" kern="1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ts val="0"/>
              </a:spcBef>
            </a:pPr>
            <a:r>
              <a:rPr lang="ru-RU" sz="2000" b="1" kern="100" dirty="0" smtClean="0">
                <a:latin typeface="Times New Roman" pitchFamily="18" charset="0"/>
                <a:cs typeface="Times New Roman" pitchFamily="18" charset="0"/>
              </a:rPr>
              <a:t>В детском саду № 413 работаю с 12.10.1988 г.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20688" y="344488"/>
            <a:ext cx="5829300" cy="936104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400" b="1" dirty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Нормативно-правовая база деятельности</a:t>
            </a:r>
            <a:endParaRPr lang="ru-RU" sz="3400" b="1" dirty="0">
              <a:ln w="11430">
                <a:solidFill>
                  <a:schemeClr val="tx1"/>
                </a:solidFill>
              </a:ln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4" name="Подзаголовок 3"/>
          <p:cNvSpPr txBox="1">
            <a:spLocks noGrp="1"/>
          </p:cNvSpPr>
          <p:nvPr>
            <p:ph type="subTitle" idx="1"/>
          </p:nvPr>
        </p:nvSpPr>
        <p:spPr>
          <a:xfrm>
            <a:off x="260648" y="1424608"/>
            <a:ext cx="6408712" cy="82852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1000"/>
              </a:spcBef>
              <a:buClr>
                <a:srgbClr val="FF0000"/>
              </a:buClr>
              <a:buSzPct val="100000"/>
              <a:buFont typeface="Wingdings" pitchFamily="2" charset="2"/>
              <a:buChar char="v"/>
            </a:pP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 Закон РФ «Об образовании»;</a:t>
            </a:r>
          </a:p>
          <a:p>
            <a:pPr algn="just">
              <a:spcBef>
                <a:spcPts val="1000"/>
              </a:spcBef>
              <a:buClr>
                <a:srgbClr val="FF0000"/>
              </a:buClr>
              <a:buSzPct val="100000"/>
              <a:buFont typeface="Wingdings" pitchFamily="2" charset="2"/>
              <a:buChar char="v"/>
            </a:pP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 Федеральный Государственный образовательный стандарт дошкольного образования от 17.10.2013г;</a:t>
            </a:r>
          </a:p>
          <a:p>
            <a:pPr algn="just">
              <a:spcBef>
                <a:spcPts val="1000"/>
              </a:spcBef>
              <a:buClr>
                <a:srgbClr val="FF0000"/>
              </a:buClr>
              <a:buSzPct val="100000"/>
              <a:buFont typeface="Wingdings" pitchFamily="2" charset="2"/>
              <a:buChar char="v"/>
            </a:pP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 Конвенция ООН о правах ребенка, 1989г;</a:t>
            </a: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ts val="1000"/>
              </a:spcBef>
              <a:buClr>
                <a:srgbClr val="FF0000"/>
              </a:buClr>
              <a:buSzPct val="100000"/>
              <a:buFont typeface="Wingdings" pitchFamily="2" charset="2"/>
              <a:buChar char="v"/>
            </a:pP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 Всемирная декларация об обеспечении выживания, защиты и развития детей, 1990г;</a:t>
            </a: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ts val="1000"/>
              </a:spcBef>
              <a:buClr>
                <a:srgbClr val="FF0000"/>
              </a:buClr>
              <a:buSzPct val="100000"/>
              <a:buFont typeface="Wingdings" pitchFamily="2" charset="2"/>
              <a:buChar char="v"/>
            </a:pP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 Типовое положение о дошкольном образовательном учреждении;</a:t>
            </a: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ts val="1000"/>
              </a:spcBef>
              <a:buClr>
                <a:srgbClr val="FF0000"/>
              </a:buClr>
              <a:buSzPct val="100000"/>
              <a:buFont typeface="Wingdings" pitchFamily="2" charset="2"/>
              <a:buChar char="v"/>
            </a:pP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 Устав МБДОУ - детский сад № 413;</a:t>
            </a: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ts val="1000"/>
              </a:spcBef>
              <a:buClr>
                <a:srgbClr val="FF0000"/>
              </a:buClr>
              <a:buSzPct val="100000"/>
              <a:buFont typeface="Wingdings" pitchFamily="2" charset="2"/>
              <a:buChar char="v"/>
            </a:pP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 Основная общеобразовательная программа дошкольного образования «От рождения до школы» под ред. Н.Е. </a:t>
            </a:r>
            <a:r>
              <a:rPr lang="ru-RU" sz="1600" b="1" i="1" dirty="0" err="1" smtClean="0">
                <a:latin typeface="Times New Roman" pitchFamily="18" charset="0"/>
                <a:cs typeface="Times New Roman" pitchFamily="18" charset="0"/>
              </a:rPr>
              <a:t>Вераксы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ts val="1000"/>
              </a:spcBef>
              <a:buClr>
                <a:srgbClr val="FF0000"/>
              </a:buClr>
              <a:buSzPct val="100000"/>
              <a:buFont typeface="Wingdings" pitchFamily="2" charset="2"/>
              <a:buChar char="v"/>
            </a:pP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 Концепция дошкольного образования;</a:t>
            </a: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ts val="1000"/>
              </a:spcBef>
              <a:buClr>
                <a:srgbClr val="FF0000"/>
              </a:buClr>
              <a:buSzPct val="100000"/>
              <a:buFont typeface="Wingdings" pitchFamily="2" charset="2"/>
              <a:buChar char="v"/>
            </a:pP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 Концепция построения развивающей среды в дошкольном учреждении;</a:t>
            </a: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ts val="1000"/>
              </a:spcBef>
              <a:buClr>
                <a:srgbClr val="FF0000"/>
              </a:buClr>
              <a:buSzPct val="100000"/>
              <a:buFont typeface="Wingdings" pitchFamily="2" charset="2"/>
              <a:buChar char="v"/>
            </a:pP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 Письмо МО РФ от 7 апреля 1999 г. № 70/23-16 «О практике проведения диагностики развития ребенка в системе дошкольного образования»;</a:t>
            </a: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ts val="1000"/>
              </a:spcBef>
              <a:buClr>
                <a:srgbClr val="FF0000"/>
              </a:buClr>
              <a:buSzPct val="100000"/>
              <a:buFont typeface="Wingdings" pitchFamily="2" charset="2"/>
              <a:buChar char="v"/>
            </a:pP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 Письмо МО РФ от 14 марта 2000 г. № 65/23-16 «О гигиенических требованиях к максимальной нагрузке детей дошкольного возраста в организационных формах обучения»;</a:t>
            </a: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ts val="1000"/>
              </a:spcBef>
              <a:buClr>
                <a:srgbClr val="FF0000"/>
              </a:buClr>
              <a:buSzPct val="100000"/>
              <a:buFont typeface="Wingdings" pitchFamily="2" charset="2"/>
              <a:buChar char="v"/>
            </a:pP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 Критерии оценки содержания и методов воспитания и обучения, реализуемых в дошкольном образовательном учреждении (программы и педагогические технологии, характер взаимодействия педагога с детьми). (Приложение к приказу № 10 РФ от 22 августа 1996 г. № 448);</a:t>
            </a: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ts val="1000"/>
              </a:spcBef>
              <a:buClr>
                <a:srgbClr val="FF0000"/>
              </a:buClr>
              <a:buSzPct val="100000"/>
              <a:buFont typeface="Wingdings" pitchFamily="2" charset="2"/>
              <a:buChar char="v"/>
            </a:pP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 Порядок аттестации педагогических работников.</a:t>
            </a: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7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0688" y="272480"/>
            <a:ext cx="5832648" cy="576063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400" dirty="0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Повышение квалификации</a:t>
            </a:r>
            <a:endParaRPr lang="ru-RU" sz="3400" dirty="0">
              <a:ln w="11430">
                <a:solidFill>
                  <a:schemeClr val="tx1"/>
                </a:solidFill>
              </a:ln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5,21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1064" r="1064"/>
          <a:stretch>
            <a:fillRect/>
          </a:stretch>
        </p:blipFill>
        <p:spPr>
          <a:xfrm rot="5400000">
            <a:off x="1584311" y="153955"/>
            <a:ext cx="3643338" cy="5669001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Текст 6"/>
          <p:cNvSpPr txBox="1">
            <a:spLocks/>
          </p:cNvSpPr>
          <p:nvPr/>
        </p:nvSpPr>
        <p:spPr>
          <a:xfrm>
            <a:off x="188640" y="5169024"/>
            <a:ext cx="6525344" cy="576064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364" tIns="45677" rIns="91364" bIns="45677" rtlCol="0">
            <a:noAutofit/>
          </a:bodyPr>
          <a:lstStyle/>
          <a:p>
            <a:pPr marL="0" marR="0" lvl="0" indent="0" algn="ctr" defTabSz="91363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1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0" name="Подзаголовок 3"/>
          <p:cNvSpPr txBox="1">
            <a:spLocks/>
          </p:cNvSpPr>
          <p:nvPr/>
        </p:nvSpPr>
        <p:spPr>
          <a:xfrm>
            <a:off x="260648" y="2072680"/>
            <a:ext cx="6597352" cy="507744"/>
          </a:xfrm>
          <a:prstGeom prst="rect">
            <a:avLst/>
          </a:prstGeom>
          <a:noFill/>
        </p:spPr>
        <p:txBody>
          <a:bodyPr vert="horz" wrap="square" lIns="91364" tIns="45677" rIns="91364" bIns="45677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7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1026" name="Picture 2" descr="C:\Users\user\Documents\с флешки Щербакововй УЕ\ГРАМОТЫ СЕРТИФИКАТЫ ДИПЛОМЫ\Тишелович ЕГ\Удостоверение Тишелович ЕГ КПК 201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1546" y="5095876"/>
            <a:ext cx="5072074" cy="368799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332656" y="200473"/>
            <a:ext cx="6172200" cy="864096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400" b="1" dirty="0" smtClean="0">
                <a:ln w="11430">
                  <a:solidFill>
                    <a:sysClr val="windowText" lastClr="000000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Мои достижения</a:t>
            </a:r>
            <a:endParaRPr lang="ru-RU" sz="3400" b="1" dirty="0">
              <a:ln w="11430">
                <a:solidFill>
                  <a:sysClr val="windowText" lastClr="000000"/>
                </a:solidFill>
              </a:ln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7" name="Содержимое 15" descr="41.jpg"/>
          <p:cNvPicPr>
            <a:picLocks noGrp="1" noChangeAspect="1"/>
          </p:cNvPicPr>
          <p:nvPr>
            <p:ph sz="quarter" idx="4"/>
          </p:nvPr>
        </p:nvPicPr>
        <p:blipFill>
          <a:blip r:embed="rId2" cstate="print"/>
          <a:stretch>
            <a:fillRect/>
          </a:stretch>
        </p:blipFill>
        <p:spPr>
          <a:xfrm>
            <a:off x="4714884" y="1309662"/>
            <a:ext cx="1928327" cy="2726096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Содержимое 15" descr="41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2428868" y="1238224"/>
            <a:ext cx="2064756" cy="2931737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74" name="Picture 2" descr="F:\ГРАМОТЫ СЕРТИФИКАТЫ ДИПЛОМЫ\Тишелович ЕГ\2017 Конференция сертификат Тишелович ЕГ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66" y="1309662"/>
            <a:ext cx="1991953" cy="2886068"/>
          </a:xfrm>
          <a:prstGeom prst="rect">
            <a:avLst/>
          </a:prstGeom>
          <a:noFill/>
        </p:spPr>
      </p:pic>
      <p:pic>
        <p:nvPicPr>
          <p:cNvPr id="3075" name="Picture 3" descr="F:\ГРАМОТЫ СЕРТИФИКАТЫ ДИПЛОМЫ\Тишелович ЕГ\2017 Сертификат Тишелович ЕГ академкнига 201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7166" y="4310058"/>
            <a:ext cx="3215189" cy="2148503"/>
          </a:xfrm>
          <a:prstGeom prst="rect">
            <a:avLst/>
          </a:prstGeom>
          <a:noFill/>
        </p:spPr>
      </p:pic>
      <p:pic>
        <p:nvPicPr>
          <p:cNvPr id="3076" name="Picture 4" descr="F:\ГРАМОТЫ СЕРТИФИКАТЫ ДИПЛОМЫ\Тишелович ЕГ\Сертификат автора публикации методической разработки Тишелович ЕГ 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71876" y="6524636"/>
            <a:ext cx="3116178" cy="2134887"/>
          </a:xfrm>
          <a:prstGeom prst="rect">
            <a:avLst/>
          </a:prstGeom>
          <a:noFill/>
        </p:spPr>
      </p:pic>
      <p:pic>
        <p:nvPicPr>
          <p:cNvPr id="3077" name="Picture 5" descr="F:\ГРАМОТЫ СЕРТИФИКАТЫ ДИПЛОМЫ\Тишелович ЕГ\Сертификат победителя районного конкурса Тишелович ЕГ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929066" y="4452934"/>
            <a:ext cx="2809736" cy="1944778"/>
          </a:xfrm>
          <a:prstGeom prst="rect">
            <a:avLst/>
          </a:prstGeom>
          <a:noFill/>
        </p:spPr>
      </p:pic>
      <p:pic>
        <p:nvPicPr>
          <p:cNvPr id="12" name="Picture 3" descr="F:\ГРАМОТЫ СЕРТИФИКАТЫ ДИПЛОМЫ\Тишелович ЕГ\2016 Стажировка Сертификат Тишелович Е.Г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57232" y="6524636"/>
            <a:ext cx="1865959" cy="270547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Содержимое 8" descr="getImage (2)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48680" y="872547"/>
            <a:ext cx="3672408" cy="48965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Содержимое 15" descr="41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 rot="1002432">
            <a:off x="2552266" y="3910296"/>
            <a:ext cx="3489468" cy="4933094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Содержимое 12" descr="1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8604" y="6381760"/>
            <a:ext cx="1859749" cy="2629145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1" name="Picture 3" descr="F:\ГРАМОТЫ СЕРТИФИКАТЫ ДИПЛОМЫ\Тишелович ЕГ\2016 Звездочки Тишелович ЕГ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43380" y="238092"/>
            <a:ext cx="2431599" cy="34832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6" y="272481"/>
            <a:ext cx="6182438" cy="86409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400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Эссе – моя педагогическая философия.</a:t>
            </a:r>
            <a:endParaRPr lang="ru-RU" sz="3400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564904" y="1136576"/>
            <a:ext cx="4176464" cy="8174459"/>
          </a:xfrm>
        </p:spPr>
        <p:txBody>
          <a:bodyPr wrap="square" anchor="t">
            <a:spAutoFit/>
          </a:bodyPr>
          <a:lstStyle/>
          <a:p>
            <a:pPr marL="1588" lvl="0" indent="265113" algn="just">
              <a:spcBef>
                <a:spcPts val="600"/>
              </a:spcBef>
              <a:defRPr/>
            </a:pP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Воспитатель – это первый, после мамы, учитель, который встречается</a:t>
            </a:r>
            <a:r>
              <a:rPr lang="en-US" sz="1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детям на их</a:t>
            </a:r>
            <a:r>
              <a:rPr lang="en-US" sz="1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жизненном пути. </a:t>
            </a:r>
          </a:p>
          <a:p>
            <a:pPr marL="1588" lvl="0" indent="265113" algn="just">
              <a:spcBef>
                <a:spcPts val="600"/>
              </a:spcBef>
              <a:defRPr/>
            </a:pP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Для меня – это не просто профессия, а это состояние моей души, возможность постоянно находиться в искреннем, всё понимающем и принимающем мире детства, в ежедневной, а иногда и ежеминутной стране сказки и фантазии.</a:t>
            </a:r>
          </a:p>
          <a:p>
            <a:pPr marL="1588" indent="265113" algn="just">
              <a:spcBef>
                <a:spcPts val="600"/>
              </a:spcBef>
              <a:defRPr/>
            </a:pP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Когда ты видишь в этих широко распахнутых и доверчивых детских глазах восторг и ожидание чего-то нового, ловящих каждое моё слово, мой взгляд и жест, невольно задумываешься о значимости профессии воспитателя. </a:t>
            </a:r>
          </a:p>
          <a:p>
            <a:pPr marL="1588" indent="265113" algn="just">
              <a:spcBef>
                <a:spcPts val="600"/>
              </a:spcBef>
              <a:defRPr/>
            </a:pP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Глядя в эти глаза, понимаешь, что ты нужна им, и ты отдаешь им свою любовь и тепло своего сердца, ведь «каждый ребёнок – это сосуд который нужно наполнить любовью».</a:t>
            </a:r>
          </a:p>
          <a:p>
            <a:pPr marL="1588" lvl="0" indent="265113" algn="just">
              <a:spcBef>
                <a:spcPts val="600"/>
              </a:spcBef>
              <a:defRPr/>
            </a:pP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Наверное, неслучайно судьба распорядилась так, что окончив школу я поступила в педагогическое училище на дошкольное отделение. И вот уже 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30 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лет я дарю всю свою любовь, душевное тепло и ласку тем, кто не умеет хитрить и притворяться, чьи мысли чисты и неприхотливы - моим воспитанникам.</a:t>
            </a:r>
          </a:p>
          <a:p>
            <a:pPr marL="1588" indent="265113" algn="just">
              <a:spcBef>
                <a:spcPts val="600"/>
              </a:spcBef>
              <a:defRPr/>
            </a:pP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Работая в детском саду, я не перестаю удивляться, насколько разные все дети, какие они интересные, забавные, удивительно умные. Каждый ребёнок уникален в своём роде, каждый из них и талантливый художник, и любопытный наблюдатель.</a:t>
            </a:r>
          </a:p>
          <a:p>
            <a:pPr marL="1588" lvl="0" indent="265113" algn="just">
              <a:spcBef>
                <a:spcPts val="600"/>
              </a:spcBef>
              <a:defRPr/>
            </a:pP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Необходимые качества современного воспитателя – терпеливость, доброжелательность, толерантность, начитанность, эрудированность, ведь воспитателю приходится работать не только с детьми, но и с родителями.</a:t>
            </a:r>
          </a:p>
          <a:p>
            <a:pPr marL="1588" lvl="0" indent="265113" algn="just">
              <a:spcBef>
                <a:spcPts val="600"/>
              </a:spcBef>
              <a:defRPr/>
            </a:pP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Я стараюсь быть для детей другом, понять индивидуальность каждого ребенка и к каждому найти свой подход, чтобы не только дать и новые знания о жизни, но и воспитать положительное отношение к окружающему их миру и к самому себе. </a:t>
            </a:r>
          </a:p>
          <a:p>
            <a:pPr marL="1588" indent="265113" algn="just">
              <a:spcBef>
                <a:spcPts val="600"/>
              </a:spcBef>
              <a:defRPr/>
            </a:pP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И надеюсь, что мои воспитанники вырастут грамотными, образованными и достойными людьми. Ведь начало в жизнь детям дают их родители, но сделать второй шаг помогаю им я - воспитатель.</a:t>
            </a:r>
          </a:p>
          <a:p>
            <a:pPr marL="1588" lvl="0" indent="265113" algn="just">
              <a:spcBef>
                <a:spcPts val="600"/>
              </a:spcBef>
              <a:defRPr/>
            </a:pP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Я думаю, мне удалось подобрать заветный ключик к каждому детскому сердечку. Важно, что они мне доверяют и с удовольствием каждый день идут в детский сад.</a:t>
            </a:r>
          </a:p>
          <a:p>
            <a:pPr marL="1588" lvl="0" indent="265113" algn="just">
              <a:spcBef>
                <a:spcPts val="600"/>
              </a:spcBef>
              <a:defRPr/>
            </a:pP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Свою профессию я люблю и с удовольствием прихожу на работу, ведь детский сад - это мой второй дом, в котором меня ждут, любят, ценят, в который я спешу с интересными идеями и с хорошим настроением и где каждый день дарю детям любовь, внимание и заботу. И чувствую, что дети отвечают мне тем же. </a:t>
            </a:r>
          </a:p>
          <a:p>
            <a:endParaRPr lang="ru-RU" sz="1100" dirty="0"/>
          </a:p>
        </p:txBody>
      </p:sp>
      <p:pic>
        <p:nvPicPr>
          <p:cNvPr id="9" name="Рисунок 8" descr="imag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6632" y="1136576"/>
            <a:ext cx="2520280" cy="33603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2736" y="272480"/>
            <a:ext cx="4752528" cy="811889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400" b="1" dirty="0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Фотоматериалы</a:t>
            </a:r>
            <a:endParaRPr lang="ru-RU" sz="3400" b="1" dirty="0">
              <a:ln w="11430">
                <a:solidFill>
                  <a:schemeClr val="tx1"/>
                </a:solidFill>
              </a:ln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5" name="Содержимое 4" descr="DSC_2931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60648" y="1424608"/>
            <a:ext cx="2880320" cy="4332644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Содержимое 4" descr="DSC_293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1097446">
            <a:off x="990366" y="5812506"/>
            <a:ext cx="4308189" cy="3231142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Содержимое 5" descr="IMG_0026.JPG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>
          <a:xfrm rot="789576">
            <a:off x="2618678" y="2824133"/>
            <a:ext cx="3902705" cy="2594498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Содержимое 4" descr="DSC_293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957799">
            <a:off x="1038966" y="798020"/>
            <a:ext cx="4717873" cy="2655989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Содержимое 4" descr="DSC_293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017649">
            <a:off x="1196015" y="6381002"/>
            <a:ext cx="4759273" cy="2679293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Содержимое 4" descr="DSC_293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52736" y="3512840"/>
            <a:ext cx="4860540" cy="2736304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1913</TotalTime>
  <Words>686</Words>
  <Application>Microsoft Office PowerPoint</Application>
  <PresentationFormat>Лист A4 (210x297 мм)</PresentationFormat>
  <Paragraphs>45</Paragraphs>
  <Slides>15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ПОРТФОЛИО воспитателя Тишелович Елены Григорьевны</vt:lpstr>
      <vt:lpstr>МБДОУ детский сад № 413, г. Екатеринбург</vt:lpstr>
      <vt:lpstr>Нормативно-правовая база деятельности</vt:lpstr>
      <vt:lpstr>Повышение квалификации</vt:lpstr>
      <vt:lpstr>Мои достижения</vt:lpstr>
      <vt:lpstr>Слайд 6</vt:lpstr>
      <vt:lpstr>Эссе – моя педагогическая философия.</vt:lpstr>
      <vt:lpstr>Фотоматериалы</vt:lpstr>
      <vt:lpstr>Слайд 9</vt:lpstr>
      <vt:lpstr>Слайд 10</vt:lpstr>
      <vt:lpstr>Слайд 11</vt:lpstr>
      <vt:lpstr>Слайд 12</vt:lpstr>
      <vt:lpstr>Слайд 13</vt:lpstr>
      <vt:lpstr>Слайд 14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ьра</dc:creator>
  <cp:lastModifiedBy>user</cp:lastModifiedBy>
  <cp:revision>101</cp:revision>
  <dcterms:created xsi:type="dcterms:W3CDTF">2015-10-25T16:02:29Z</dcterms:created>
  <dcterms:modified xsi:type="dcterms:W3CDTF">2019-01-09T09:31:04Z</dcterms:modified>
</cp:coreProperties>
</file>