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1" r:id="rId4"/>
    <p:sldId id="262" r:id="rId5"/>
    <p:sldId id="277" r:id="rId6"/>
    <p:sldId id="280" r:id="rId7"/>
    <p:sldId id="279" r:id="rId8"/>
    <p:sldId id="278" r:id="rId9"/>
    <p:sldId id="281" r:id="rId10"/>
    <p:sldId id="265" r:id="rId11"/>
    <p:sldId id="276" r:id="rId12"/>
    <p:sldId id="269" r:id="rId13"/>
    <p:sldId id="272" r:id="rId14"/>
    <p:sldId id="273" r:id="rId15"/>
    <p:sldId id="264" r:id="rId16"/>
    <p:sldId id="282" r:id="rId17"/>
    <p:sldId id="283" r:id="rId18"/>
    <p:sldId id="284" r:id="rId19"/>
  </p:sldIdLst>
  <p:sldSz cx="6858000" cy="9906000" type="A4"/>
  <p:notesSz cx="6858000" cy="9144000"/>
  <p:defaultTextStyle>
    <a:defPPr>
      <a:defRPr lang="ru-RU"/>
    </a:defPPr>
    <a:lvl1pPr marL="0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18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35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43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61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78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896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13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522" algn="l" defTabSz="9136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 varScale="1">
        <p:scale>
          <a:sx n="76" d="100"/>
          <a:sy n="76" d="100"/>
        </p:scale>
        <p:origin x="-3360" y="-96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329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1FE6B-77A5-42AB-A32A-97B9167F959C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9E67F-3B3B-4E7C-A916-BE2835B94D8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90"/>
            <a:ext cx="5829300" cy="2123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11"/>
            <a:ext cx="1543050" cy="8452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11"/>
            <a:ext cx="4514850" cy="84521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3" y="6365526"/>
            <a:ext cx="5829300" cy="1967442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3" y="4198594"/>
            <a:ext cx="5829300" cy="21669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68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18272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2840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27408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1977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36545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0"/>
            <a:ext cx="3028950" cy="6537505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0"/>
            <a:ext cx="3028950" cy="6537505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4" y="2217388"/>
            <a:ext cx="3030143" cy="92410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56818" indent="0">
              <a:buNone/>
              <a:defRPr sz="1800" b="1"/>
            </a:lvl2pPr>
            <a:lvl3pPr marL="913635" indent="0">
              <a:buNone/>
              <a:defRPr sz="1800" b="1"/>
            </a:lvl3pPr>
            <a:lvl4pPr marL="1370443" indent="0">
              <a:buNone/>
              <a:defRPr sz="1800" b="1"/>
            </a:lvl4pPr>
            <a:lvl5pPr marL="1827261" indent="0">
              <a:buNone/>
              <a:defRPr sz="1800" b="1"/>
            </a:lvl5pPr>
            <a:lvl6pPr marL="2284078" indent="0">
              <a:buNone/>
              <a:defRPr sz="1800" b="1"/>
            </a:lvl6pPr>
            <a:lvl7pPr marL="2740896" indent="0">
              <a:buNone/>
              <a:defRPr sz="1800" b="1"/>
            </a:lvl7pPr>
            <a:lvl8pPr marL="3197713" indent="0">
              <a:buNone/>
              <a:defRPr sz="1800" b="1"/>
            </a:lvl8pPr>
            <a:lvl9pPr marL="365452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4" y="3141493"/>
            <a:ext cx="3030143" cy="5707412"/>
          </a:xfrm>
        </p:spPr>
        <p:txBody>
          <a:bodyPr/>
          <a:lstStyle>
            <a:lvl1pPr>
              <a:defRPr sz="27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6" y="2217388"/>
            <a:ext cx="3031328" cy="92410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56818" indent="0">
              <a:buNone/>
              <a:defRPr sz="1800" b="1"/>
            </a:lvl2pPr>
            <a:lvl3pPr marL="913635" indent="0">
              <a:buNone/>
              <a:defRPr sz="1800" b="1"/>
            </a:lvl3pPr>
            <a:lvl4pPr marL="1370443" indent="0">
              <a:buNone/>
              <a:defRPr sz="1800" b="1"/>
            </a:lvl4pPr>
            <a:lvl5pPr marL="1827261" indent="0">
              <a:buNone/>
              <a:defRPr sz="1800" b="1"/>
            </a:lvl5pPr>
            <a:lvl6pPr marL="2284078" indent="0">
              <a:buNone/>
              <a:defRPr sz="1800" b="1"/>
            </a:lvl6pPr>
            <a:lvl7pPr marL="2740896" indent="0">
              <a:buNone/>
              <a:defRPr sz="1800" b="1"/>
            </a:lvl7pPr>
            <a:lvl8pPr marL="3197713" indent="0">
              <a:buNone/>
              <a:defRPr sz="1800" b="1"/>
            </a:lvl8pPr>
            <a:lvl9pPr marL="365452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6" y="3141493"/>
            <a:ext cx="3031328" cy="5707412"/>
          </a:xfrm>
        </p:spPr>
        <p:txBody>
          <a:bodyPr/>
          <a:lstStyle>
            <a:lvl1pPr>
              <a:defRPr sz="27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6" y="394409"/>
            <a:ext cx="2256233" cy="167851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3" y="394415"/>
            <a:ext cx="3833813" cy="8454496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6" y="2072931"/>
            <a:ext cx="2256233" cy="6775979"/>
          </a:xfrm>
        </p:spPr>
        <p:txBody>
          <a:bodyPr/>
          <a:lstStyle>
            <a:lvl1pPr marL="0" indent="0">
              <a:buNone/>
              <a:defRPr sz="1800"/>
            </a:lvl1pPr>
            <a:lvl2pPr marL="456818" indent="0">
              <a:buNone/>
              <a:defRPr sz="900"/>
            </a:lvl2pPr>
            <a:lvl3pPr marL="913635" indent="0">
              <a:buNone/>
              <a:defRPr sz="900"/>
            </a:lvl3pPr>
            <a:lvl4pPr marL="1370443" indent="0">
              <a:buNone/>
              <a:defRPr sz="900"/>
            </a:lvl4pPr>
            <a:lvl5pPr marL="1827261" indent="0">
              <a:buNone/>
              <a:defRPr sz="900"/>
            </a:lvl5pPr>
            <a:lvl6pPr marL="2284078" indent="0">
              <a:buNone/>
              <a:defRPr sz="900"/>
            </a:lvl6pPr>
            <a:lvl7pPr marL="2740896" indent="0">
              <a:buNone/>
              <a:defRPr sz="900"/>
            </a:lvl7pPr>
            <a:lvl8pPr marL="3197713" indent="0">
              <a:buNone/>
              <a:defRPr sz="900"/>
            </a:lvl8pPr>
            <a:lvl9pPr marL="365452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8" y="6934205"/>
            <a:ext cx="4114800" cy="81862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8" y="885116"/>
            <a:ext cx="4114800" cy="5943600"/>
          </a:xfrm>
        </p:spPr>
        <p:txBody>
          <a:bodyPr/>
          <a:lstStyle>
            <a:lvl1pPr marL="0" indent="0">
              <a:buNone/>
              <a:defRPr sz="2700"/>
            </a:lvl1pPr>
            <a:lvl2pPr marL="456818" indent="0">
              <a:buNone/>
              <a:defRPr sz="2700"/>
            </a:lvl2pPr>
            <a:lvl3pPr marL="913635" indent="0">
              <a:buNone/>
              <a:defRPr sz="2700"/>
            </a:lvl3pPr>
            <a:lvl4pPr marL="1370443" indent="0">
              <a:buNone/>
              <a:defRPr sz="1800"/>
            </a:lvl4pPr>
            <a:lvl5pPr marL="1827261" indent="0">
              <a:buNone/>
              <a:defRPr sz="1800"/>
            </a:lvl5pPr>
            <a:lvl6pPr marL="2284078" indent="0">
              <a:buNone/>
              <a:defRPr sz="1800"/>
            </a:lvl6pPr>
            <a:lvl7pPr marL="2740896" indent="0">
              <a:buNone/>
              <a:defRPr sz="1800"/>
            </a:lvl7pPr>
            <a:lvl8pPr marL="3197713" indent="0">
              <a:buNone/>
              <a:defRPr sz="1800"/>
            </a:lvl8pPr>
            <a:lvl9pPr marL="3654522" indent="0">
              <a:buNone/>
              <a:defRPr sz="18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8" y="7752826"/>
            <a:ext cx="4114800" cy="1162579"/>
          </a:xfrm>
        </p:spPr>
        <p:txBody>
          <a:bodyPr/>
          <a:lstStyle>
            <a:lvl1pPr marL="0" indent="0">
              <a:buNone/>
              <a:defRPr sz="1800"/>
            </a:lvl1pPr>
            <a:lvl2pPr marL="456818" indent="0">
              <a:buNone/>
              <a:defRPr sz="900"/>
            </a:lvl2pPr>
            <a:lvl3pPr marL="913635" indent="0">
              <a:buNone/>
              <a:defRPr sz="900"/>
            </a:lvl3pPr>
            <a:lvl4pPr marL="1370443" indent="0">
              <a:buNone/>
              <a:defRPr sz="900"/>
            </a:lvl4pPr>
            <a:lvl5pPr marL="1827261" indent="0">
              <a:buNone/>
              <a:defRPr sz="900"/>
            </a:lvl5pPr>
            <a:lvl6pPr marL="2284078" indent="0">
              <a:buNone/>
              <a:defRPr sz="900"/>
            </a:lvl6pPr>
            <a:lvl7pPr marL="2740896" indent="0">
              <a:buNone/>
              <a:defRPr sz="900"/>
            </a:lvl7pPr>
            <a:lvl8pPr marL="3197713" indent="0">
              <a:buNone/>
              <a:defRPr sz="900"/>
            </a:lvl8pPr>
            <a:lvl9pPr marL="365452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5"/>
            <a:ext cx="6172200" cy="1651000"/>
          </a:xfrm>
          <a:prstGeom prst="rect">
            <a:avLst/>
          </a:prstGeom>
        </p:spPr>
        <p:txBody>
          <a:bodyPr vert="horz" lIns="91364" tIns="45677" rIns="91364" bIns="4567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0"/>
            <a:ext cx="6172200" cy="6537505"/>
          </a:xfrm>
          <a:prstGeom prst="rect">
            <a:avLst/>
          </a:prstGeom>
        </p:spPr>
        <p:txBody>
          <a:bodyPr vert="horz" lIns="91364" tIns="45677" rIns="91364" bIns="4567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407"/>
            <a:ext cx="1600200" cy="527399"/>
          </a:xfrm>
          <a:prstGeom prst="rect">
            <a:avLst/>
          </a:prstGeom>
        </p:spPr>
        <p:txBody>
          <a:bodyPr vert="horz" lIns="91364" tIns="45677" rIns="91364" bIns="4567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5E6EE-A33F-4B72-B822-23EBC8B65945}" type="datetimeFigureOut">
              <a:rPr lang="ru-RU" smtClean="0"/>
              <a:pPr/>
              <a:t>25.12.2019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407"/>
            <a:ext cx="2171700" cy="527399"/>
          </a:xfrm>
          <a:prstGeom prst="rect">
            <a:avLst/>
          </a:prstGeom>
        </p:spPr>
        <p:txBody>
          <a:bodyPr vert="horz" lIns="91364" tIns="45677" rIns="91364" bIns="4567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407"/>
            <a:ext cx="1600200" cy="527399"/>
          </a:xfrm>
          <a:prstGeom prst="rect">
            <a:avLst/>
          </a:prstGeom>
        </p:spPr>
        <p:txBody>
          <a:bodyPr vert="horz" lIns="91364" tIns="45677" rIns="91364" bIns="4567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D7FF2-780E-4BFF-8F1A-D9D45D26AD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635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1" indent="-342611" algn="l" defTabSz="91363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0" indent="-285512" algn="l" defTabSz="913635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39" indent="-228404" algn="l" defTabSz="91363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57" indent="-228404" algn="l" defTabSz="91363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74" indent="-228404" algn="l" defTabSz="913635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83" indent="-228404" algn="l" defTabSz="91363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00" indent="-228404" algn="l" defTabSz="91363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18" indent="-228404" algn="l" defTabSz="91363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35" indent="-228404" algn="l" defTabSz="91363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8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35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3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61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8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6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13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22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:\Безимени-2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4292" cy="99177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09662"/>
            <a:ext cx="6500834" cy="315697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200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4200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воспитателя</a:t>
            </a:r>
            <a:br>
              <a:rPr lang="ru-RU" sz="4200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Черепановой </a:t>
            </a:r>
            <a:br>
              <a:rPr lang="ru-RU" sz="4200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Марины </a:t>
            </a:r>
            <a:br>
              <a:rPr lang="ru-RU" sz="4200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200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Геннадьевны</a:t>
            </a:r>
            <a:endParaRPr lang="ru-RU" sz="4200" spc="5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E:\LEV_1165 черепанова марина геннадьевна.JPG"/>
          <p:cNvPicPr>
            <a:picLocks noGrp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t="1976" b="1976"/>
          <a:stretch>
            <a:fillRect/>
          </a:stretch>
        </p:blipFill>
        <p:spPr bwMode="auto">
          <a:xfrm>
            <a:off x="3286124" y="4653002"/>
            <a:ext cx="3257544" cy="4943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>
            <a:spLocks noGrp="1"/>
          </p:cNvSpPr>
          <p:nvPr>
            <p:ph type="title"/>
          </p:nvPr>
        </p:nvSpPr>
        <p:spPr>
          <a:xfrm>
            <a:off x="332656" y="200473"/>
            <a:ext cx="6172200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ГРАМОТЫ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E:\ГРАМОТЫ СЕРТИФИКАТЫ ДИПЛОМЫ\Черепанова МГ\Грамоты Черепановой МГ\2013 Грамота отдела образования ВИ р-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023910"/>
            <a:ext cx="2857520" cy="3929930"/>
          </a:xfrm>
          <a:prstGeom prst="rect">
            <a:avLst/>
          </a:prstGeom>
          <a:noFill/>
        </p:spPr>
      </p:pic>
      <p:pic>
        <p:nvPicPr>
          <p:cNvPr id="5123" name="Picture 3" descr="E:\ГРАМОТЫ СЕРТИФИКАТЫ ДИПЛОМЫ\Черепанова МГ\Грамоты Черепановой МГ\2017 Грамота МБДО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2" y="1023910"/>
            <a:ext cx="2859035" cy="4000528"/>
          </a:xfrm>
          <a:prstGeom prst="rect">
            <a:avLst/>
          </a:prstGeom>
          <a:noFill/>
        </p:spPr>
      </p:pic>
      <p:pic>
        <p:nvPicPr>
          <p:cNvPr id="5124" name="Picture 4" descr="E:\ГРАМОТЫ СЕРТИФИКАТЫ ДИПЛОМЫ\Черепанова МГ\Грамоты Черепановой МГ\2018 Грамота МБДО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03" y="5453066"/>
            <a:ext cx="3124483" cy="4237541"/>
          </a:xfrm>
          <a:prstGeom prst="rect">
            <a:avLst/>
          </a:prstGeom>
          <a:noFill/>
        </p:spPr>
      </p:pic>
      <p:pic>
        <p:nvPicPr>
          <p:cNvPr id="17" name="Picture 2" descr="E:\ГРАМОТЫ СЕРТИФИКАТЫ ДИПЛОМЫ\Черепанова МГ\Грамоты Черепановой МГ\2019 Грамота МБДОУ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3880" y="5453066"/>
            <a:ext cx="2975803" cy="4214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6" y="272481"/>
            <a:ext cx="6182438" cy="86409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Эссе – моя педагогическая философия.</a:t>
            </a:r>
            <a:endParaRPr lang="ru-RU" sz="340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8" y="2238356"/>
            <a:ext cx="6455640" cy="6447832"/>
          </a:xfrm>
        </p:spPr>
        <p:txBody>
          <a:bodyPr wrap="square" anchor="t">
            <a:spAutoFit/>
          </a:bodyPr>
          <a:lstStyle/>
          <a:p>
            <a:pPr marL="1588" lvl="0" indent="265113" algn="just">
              <a:spcBef>
                <a:spcPts val="600"/>
              </a:spcBef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Профессия педагога одна из самых важных и значимых в современном обществе. Педагог – не просто профессия. Это призвание. Это способность хотеть и уметь снова и снова проживать детские эмоции с каждым ребенком и его семьей. Умение открывать вместе с ребенком тайны этого мира: мира природы и человеческих отношений. Я сделала свой выбор, считаю его правильным и сейчас.</a:t>
            </a:r>
          </a:p>
          <a:p>
            <a:pPr marL="1588" lvl="0" indent="265113" algn="just">
              <a:spcBef>
                <a:spcPts val="600"/>
              </a:spcBef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Попав в детский сад, я поняла, что не получала ранее такого удовлетворения от работы. Это самая удивительная страна, где каждый день не похож на предыдущий, где каждый миг – это поиск чего-то нового, интересного, где нет времени скучать, ссориться и тратить время на пустое, где каждый ребенок – это строитель будущего. Детский сад – это особый мир, где нужно быть интересным для окружающих тебя людей, дарить детям свою энергию, знания, умения узнавать новое. Поэтому в этой стране живут только самые-самые стойкие, терпеливые, мужественные, искренние, ответственные, добрые, удивительные люди. Для меня педагогика – не только профессия, не только работа, это пространство моей самореализации. Для меня быть воспитателем – значит жить, мой девиз: «Образование через всю жизнь».</a:t>
            </a:r>
          </a:p>
          <a:p>
            <a:pPr marL="1588" lvl="0" indent="265113" algn="just">
              <a:spcBef>
                <a:spcPts val="600"/>
              </a:spcBef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Мой педагогический стаж невелик, но что я твердо усвоила за эти годы – это то, что мастерство педагога –  не случайная удача, не счастливая находка, а систематический, кропотливый поиск и труд, часто наполненный как открытиями, так и неудачами.</a:t>
            </a:r>
          </a:p>
          <a:p>
            <a:pPr marL="1588" lvl="0" indent="265113" algn="just">
              <a:spcBef>
                <a:spcPts val="600"/>
              </a:spcBef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Что будет завтра? Завтра будет новый день. Завтра в группе на меня опять будут смотреть глаза. Глаза моих «дошколят». Я, педагог, буду стремиться к тому, чтобы реализовывать на практике свои педагогические идеи и замыслы, постоянно повышать собственный образовательный уровень, свое педагогическое мастерство, осуществлять личностно-ориентированный подход к воспитанникам.</a:t>
            </a:r>
          </a:p>
          <a:p>
            <a:pPr marL="1588" lvl="0" indent="265113" algn="just">
              <a:spcBef>
                <a:spcPts val="600"/>
              </a:spcBef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Всю свою профессиональную жизнь я учусь не только у мастеров педагогики, но и у детей. Учусь у них непосредственности, доброте, человеколюбию, способности радоваться каждому дню. Приходя на работу, да и просто общаясь с детьми, я открываю им свое сердце, обсуждаю с ними волнующие их темы, искренне отвечаю на их вопросы.</a:t>
            </a:r>
          </a:p>
          <a:p>
            <a:pPr marL="1588" lvl="0" indent="265113" algn="just">
              <a:spcBef>
                <a:spcPts val="600"/>
              </a:spcBef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В педагогике есть начало, но нет конца – мы продолжаемся в наших воспитанниках, в их достижениях, творческих успехах. Мой путь педагога – это дорога счастливого человека, потому что я живу в гармонии с собой и окружающим миром.</a:t>
            </a:r>
          </a:p>
          <a:p>
            <a:pPr marL="1588" lvl="0" indent="265113" algn="just">
              <a:spcBef>
                <a:spcPts val="600"/>
              </a:spcBef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1678" y="1166786"/>
            <a:ext cx="2692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— педагог, а это значит,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не могу я жить иначе.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всё хорошее на свете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Дарю своим талантом детям.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Марина\Desktop\Фото олимпиада 2014\DSC_03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380968"/>
            <a:ext cx="3226568" cy="214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Марина\Desktop\Фото олимпиада 2014\DSC_03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3728" y="663145"/>
            <a:ext cx="3244655" cy="216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Марина\Desktop\Фото олимпиада 2014\DSC_04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2881298"/>
            <a:ext cx="3222800" cy="215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Марина\Desktop\Фото олимпиада 2014\DSC_03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72" y="3238488"/>
            <a:ext cx="3628895" cy="260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Марина\Desktop\Фото олимпиада 2014\DSC_044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90" y="5953132"/>
            <a:ext cx="3323995" cy="221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Марина\Desktop\Фото олимпиада 2014\DSC_046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24" y="7239016"/>
            <a:ext cx="3448943" cy="229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Марина\Desktop\Гипс\IMG_48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238092"/>
            <a:ext cx="3228780" cy="229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Марина\Desktop\Гипс\IMG_48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4452934"/>
            <a:ext cx="3499073" cy="231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Марина\Desktop\Гипс\IMG_48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2" y="1881166"/>
            <a:ext cx="3809372" cy="254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Марина\Desktop\Фото доктор ёжик\DSCN18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04" y="7453330"/>
            <a:ext cx="3015224" cy="226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Марина\Desktop\Фото доктор ёжик\DSCN18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76" y="6810388"/>
            <a:ext cx="2885489" cy="21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Users\Марина\Desktop\Фото новый год старшая группа\DSC_70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4953000"/>
            <a:ext cx="3936825" cy="262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Марина\Desktop\Фото новый год старшая группа\DSC_7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3720">
            <a:off x="3068580" y="7273168"/>
            <a:ext cx="3319138" cy="220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Марина\Desktop\Фото новый год старшая группа\DSC_70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6774">
            <a:off x="2693301" y="2788307"/>
            <a:ext cx="3428142" cy="227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Марина\Desktop\Фото 8 марта 2013\DSC074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66" y="309530"/>
            <a:ext cx="4018483" cy="266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user\Pictures\2016\Осень 2016\1 Сентября 2016\IMG_4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238092"/>
            <a:ext cx="3643314" cy="2428876"/>
          </a:xfrm>
          <a:prstGeom prst="rect">
            <a:avLst/>
          </a:prstGeom>
          <a:noFill/>
        </p:spPr>
      </p:pic>
      <p:pic>
        <p:nvPicPr>
          <p:cNvPr id="9218" name="Picture 2" descr="C:\Users\user\Pictures\2016\Осень 2016\Средняя группа\IMG_5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0" y="2738422"/>
            <a:ext cx="3500438" cy="2333626"/>
          </a:xfrm>
          <a:prstGeom prst="rect">
            <a:avLst/>
          </a:prstGeom>
          <a:noFill/>
        </p:spPr>
      </p:pic>
      <p:pic>
        <p:nvPicPr>
          <p:cNvPr id="9219" name="Picture 3" descr="C:\Users\user\Pictures\2017\ЗАНЯТИЯ ВОСПИТАТЕЛЕЙ\IMG_6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02" y="6667512"/>
            <a:ext cx="4536289" cy="3024193"/>
          </a:xfrm>
          <a:prstGeom prst="rect">
            <a:avLst/>
          </a:prstGeom>
          <a:noFill/>
        </p:spPr>
      </p:pic>
      <p:pic>
        <p:nvPicPr>
          <p:cNvPr id="9220" name="Picture 4" descr="C:\Users\user\Pictures\2018\Осенние утренники\Подготовит 2018\IMG_2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52" y="4403171"/>
            <a:ext cx="3000396" cy="2152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Pictures\2017\Новый год\IMG_94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452407"/>
            <a:ext cx="3246064" cy="3929090"/>
          </a:xfrm>
          <a:prstGeom prst="rect">
            <a:avLst/>
          </a:prstGeom>
          <a:noFill/>
        </p:spPr>
      </p:pic>
      <p:pic>
        <p:nvPicPr>
          <p:cNvPr id="33795" name="Picture 3" descr="C:\Users\user\Pictures\2017\Новый год\IMG_9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42" y="523844"/>
            <a:ext cx="2357454" cy="1571636"/>
          </a:xfrm>
          <a:prstGeom prst="rect">
            <a:avLst/>
          </a:prstGeom>
          <a:noFill/>
        </p:spPr>
      </p:pic>
      <p:pic>
        <p:nvPicPr>
          <p:cNvPr id="33796" name="Picture 4" descr="C:\Users\user\Pictures\2017\Осень 2017\IMG_8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8" y="2524108"/>
            <a:ext cx="3429000" cy="2286000"/>
          </a:xfrm>
          <a:prstGeom prst="rect">
            <a:avLst/>
          </a:prstGeom>
          <a:noFill/>
        </p:spPr>
      </p:pic>
      <p:pic>
        <p:nvPicPr>
          <p:cNvPr id="33797" name="Picture 5" descr="C:\Users\user\Pictures\2017\Осень 2017\IMG_8624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66" y="4524372"/>
            <a:ext cx="3037824" cy="2508896"/>
          </a:xfrm>
          <a:prstGeom prst="rect">
            <a:avLst/>
          </a:prstGeom>
          <a:noFill/>
        </p:spPr>
      </p:pic>
      <p:pic>
        <p:nvPicPr>
          <p:cNvPr id="33798" name="Picture 6" descr="C:\Users\user\Pictures\2018\9 мая 2018\2 младшая\IMG_06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80" y="5310190"/>
            <a:ext cx="2500330" cy="3679882"/>
          </a:xfrm>
          <a:prstGeom prst="rect">
            <a:avLst/>
          </a:prstGeom>
          <a:noFill/>
        </p:spPr>
      </p:pic>
      <p:pic>
        <p:nvPicPr>
          <p:cNvPr id="33799" name="Picture 7" descr="C:\Users\user\Pictures\2018\Новый год встречаем 2019\Подготовительная 2018\IMG_30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52" y="7167578"/>
            <a:ext cx="3857628" cy="2571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Pictures\2018\День матери 2018\Подготовительная группа день матери 2018\IMG_2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8" y="166654"/>
            <a:ext cx="4607727" cy="3071818"/>
          </a:xfrm>
          <a:prstGeom prst="rect">
            <a:avLst/>
          </a:prstGeom>
          <a:noFill/>
        </p:spPr>
      </p:pic>
      <p:pic>
        <p:nvPicPr>
          <p:cNvPr id="34820" name="Picture 4" descr="C:\Users\user\Pictures\2018\Масленница\IMG-20180320-WA0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94" y="5881694"/>
            <a:ext cx="2083298" cy="3700454"/>
          </a:xfrm>
          <a:prstGeom prst="rect">
            <a:avLst/>
          </a:prstGeom>
          <a:noFill/>
        </p:spPr>
      </p:pic>
      <p:pic>
        <p:nvPicPr>
          <p:cNvPr id="34822" name="Picture 6" descr="C:\Users\user\Pictures\2018\Новый год встречаем 2019\Подготовительная 2018\IMG_3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3452802"/>
            <a:ext cx="3214686" cy="2143124"/>
          </a:xfrm>
          <a:prstGeom prst="rect">
            <a:avLst/>
          </a:prstGeom>
          <a:noFill/>
        </p:spPr>
      </p:pic>
      <p:pic>
        <p:nvPicPr>
          <p:cNvPr id="34819" name="Picture 3" descr="C:\Users\user\Pictures\2018\ЗАНЯТИЯ ПЕДАГОГОВ 18\DSC062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4" y="3452802"/>
            <a:ext cx="3143271" cy="2357453"/>
          </a:xfrm>
          <a:prstGeom prst="rect">
            <a:avLst/>
          </a:prstGeom>
          <a:noFill/>
        </p:spPr>
      </p:pic>
      <p:pic>
        <p:nvPicPr>
          <p:cNvPr id="34823" name="Picture 7" descr="C:\Users\user\Pictures\2019\22. Осенние утренники\Вторая младшая МГ\IMG_6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14" y="6024570"/>
            <a:ext cx="2650182" cy="3646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Pictures\2019\1- 15.01.19 Веселые старты в 141 школе\IMG_3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380968"/>
            <a:ext cx="3072392" cy="2461930"/>
          </a:xfrm>
          <a:prstGeom prst="rect">
            <a:avLst/>
          </a:prstGeom>
          <a:noFill/>
        </p:spPr>
      </p:pic>
      <p:pic>
        <p:nvPicPr>
          <p:cNvPr id="35843" name="Picture 3" descr="C:\Users\user\Pictures\2019\2 - 18.01.19 Засветись\IMG_3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09530"/>
            <a:ext cx="3337755" cy="2613206"/>
          </a:xfrm>
          <a:prstGeom prst="rect">
            <a:avLst/>
          </a:prstGeom>
          <a:noFill/>
        </p:spPr>
      </p:pic>
      <p:pic>
        <p:nvPicPr>
          <p:cNvPr id="35844" name="Picture 4" descr="C:\Users\user\Pictures\2019\18. ВЫПУСКНОЙ 31.05.19\САМ ПРАЗДНИК\IMG_5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8" y="3167050"/>
            <a:ext cx="2349152" cy="3263600"/>
          </a:xfrm>
          <a:prstGeom prst="rect">
            <a:avLst/>
          </a:prstGeom>
          <a:noFill/>
        </p:spPr>
      </p:pic>
      <p:pic>
        <p:nvPicPr>
          <p:cNvPr id="35845" name="Picture 5" descr="C:\Users\user\Pictures\2019\18. ВЫПУСКНОЙ 31.05.19\ВЫПУСКНОЙ 31.05.19\1\IMG_54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8" y="6667512"/>
            <a:ext cx="4500570" cy="3041887"/>
          </a:xfrm>
          <a:prstGeom prst="rect">
            <a:avLst/>
          </a:prstGeom>
          <a:noFill/>
        </p:spPr>
      </p:pic>
      <p:pic>
        <p:nvPicPr>
          <p:cNvPr id="35846" name="Picture 6" descr="C:\Users\user\Pictures\2019\18. ВЫПУСКНОЙ 31.05.19\ВЫПУСКНОЙ 31.05.19\1\DSC057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8" y="3524240"/>
            <a:ext cx="3429024" cy="2740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:\Безимени-6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9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648" y="1928664"/>
            <a:ext cx="6408712" cy="1368152"/>
          </a:xfrm>
          <a:ln>
            <a:noFill/>
          </a:ln>
        </p:spPr>
        <p:txBody>
          <a:bodyPr>
            <a:normAutofit fontScale="9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400" b="1" kern="100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Черепанова Марина Геннадьевна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b="1" kern="1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600" b="1" kern="1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b="1" kern="1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37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4"/>
          <p:cNvSpPr txBox="1">
            <a:spLocks noGrp="1"/>
          </p:cNvSpPr>
          <p:nvPr>
            <p:ph type="ctrTitle"/>
          </p:nvPr>
        </p:nvSpPr>
        <p:spPr>
          <a:xfrm>
            <a:off x="3257600" y="704528"/>
            <a:ext cx="3600400" cy="70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МБДОУ детский сад № 413,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г. Екатеринбург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260648" y="2864768"/>
            <a:ext cx="6336704" cy="5693780"/>
          </a:xfrm>
          <a:prstGeom prst="rect">
            <a:avLst/>
          </a:prstGeom>
          <a:noFill/>
        </p:spPr>
        <p:txBody>
          <a:bodyPr vert="horz" wrap="square" lIns="91364" tIns="45677" rIns="91364" bIns="45677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kern="100" dirty="0" smtClean="0">
                <a:latin typeface="Times New Roman" pitchFamily="18" charset="0"/>
                <a:cs typeface="Times New Roman" pitchFamily="18" charset="0"/>
              </a:rPr>
              <a:t>Образование – высшее педагогическое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kern="100" dirty="0" smtClean="0">
                <a:latin typeface="Times New Roman" pitchFamily="18" charset="0"/>
                <a:cs typeface="Times New Roman" pitchFamily="18" charset="0"/>
              </a:rPr>
              <a:t>2010 – ГОУ ВПО «Уральский государственный педагогический университет»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kern="100" dirty="0" smtClean="0">
                <a:latin typeface="Times New Roman" pitchFamily="18" charset="0"/>
                <a:cs typeface="Times New Roman" pitchFamily="18" charset="0"/>
              </a:rPr>
              <a:t>Специальность: Русский язык и литература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2000" b="1" kern="1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kern="100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b="1" kern="100" dirty="0" smtClean="0">
                <a:latin typeface="Times New Roman" pitchFamily="18" charset="0"/>
                <a:cs typeface="Times New Roman" pitchFamily="18" charset="0"/>
              </a:rPr>
              <a:t>2016 - ФГАОУ ВО «Российский государственный профессионально-педагогический университет» по программе «Педагог в сфере дошкольного образования (воспитатель). Реализация дошкольного образования в условиях ФГОС ДО», 270 часов</a:t>
            </a:r>
          </a:p>
          <a:p>
            <a:pPr algn="just">
              <a:spcBef>
                <a:spcPts val="0"/>
              </a:spcBef>
            </a:pPr>
            <a:endParaRPr lang="ru-RU" sz="2000" b="1" kern="1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b="1" kern="1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</a:p>
          <a:p>
            <a:pPr algn="just">
              <a:spcBef>
                <a:spcPts val="0"/>
              </a:spcBef>
            </a:pPr>
            <a:r>
              <a:rPr lang="ru-RU" sz="2000" b="1" kern="100" dirty="0" smtClean="0">
                <a:latin typeface="Times New Roman" pitchFamily="18" charset="0"/>
                <a:cs typeface="Times New Roman" pitchFamily="18" charset="0"/>
              </a:rPr>
              <a:t>- по специальности – 10 лет</a:t>
            </a:r>
          </a:p>
          <a:p>
            <a:pPr algn="just">
              <a:spcBef>
                <a:spcPts val="0"/>
              </a:spcBef>
              <a:buFontTx/>
              <a:buChar char="-"/>
            </a:pPr>
            <a:endParaRPr lang="ru-RU" sz="2000" b="1" kern="1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b="1" kern="100" dirty="0" smtClean="0">
                <a:latin typeface="Times New Roman" pitchFamily="18" charset="0"/>
                <a:cs typeface="Times New Roman" pitchFamily="18" charset="0"/>
              </a:rPr>
              <a:t>В МБДОУ - детском саду № 413 работаю с 01.04.2009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88" y="272480"/>
            <a:ext cx="5832648" cy="57606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3400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6"/>
          <p:cNvSpPr txBox="1">
            <a:spLocks/>
          </p:cNvSpPr>
          <p:nvPr/>
        </p:nvSpPr>
        <p:spPr>
          <a:xfrm>
            <a:off x="188640" y="5169024"/>
            <a:ext cx="6525344" cy="5760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364" tIns="45677" rIns="91364" bIns="45677" rtlCol="0">
            <a:noAutofit/>
          </a:bodyPr>
          <a:lstStyle/>
          <a:p>
            <a:pPr marL="0" marR="0" lvl="0" indent="0" algn="ctr" defTabSz="91363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Подзаголовок 3"/>
          <p:cNvSpPr txBox="1">
            <a:spLocks/>
          </p:cNvSpPr>
          <p:nvPr/>
        </p:nvSpPr>
        <p:spPr>
          <a:xfrm>
            <a:off x="260648" y="2072680"/>
            <a:ext cx="6597352" cy="507744"/>
          </a:xfrm>
          <a:prstGeom prst="rect">
            <a:avLst/>
          </a:prstGeom>
          <a:noFill/>
        </p:spPr>
        <p:txBody>
          <a:bodyPr vert="horz" wrap="square" lIns="91364" tIns="45677" rIns="91364" bIns="45677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 descr="E:\ГРАМОТЫ СЕРТИФИКАТЫ ДИПЛОМЫ\Черепанова МГ\КПК Черепановой МГ\2017 КПК ОВЗ Черепанова М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952472"/>
            <a:ext cx="5715016" cy="4121945"/>
          </a:xfrm>
          <a:prstGeom prst="rect">
            <a:avLst/>
          </a:prstGeom>
          <a:noFill/>
        </p:spPr>
      </p:pic>
      <p:pic>
        <p:nvPicPr>
          <p:cNvPr id="1027" name="Picture 3" descr="E:\ГРАМОТЫ СЕРТИФИКАТЫ ДИПЛОМЫ\Черепанова МГ\КПК Черепановой МГ\2019 Черепанова МГ КП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80" y="5238752"/>
            <a:ext cx="5884195" cy="4179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2656" y="200473"/>
            <a:ext cx="6172200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Самообразование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E:\ГРАМОТЫ СЕРТИФИКАТЫ ДИПЛОМЫ\Черепанова МГ\Сертификаты Черепановой МГ\2014 Сертификат КПК ФГОС Д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1023910"/>
            <a:ext cx="5391314" cy="3729143"/>
          </a:xfrm>
          <a:prstGeom prst="rect">
            <a:avLst/>
          </a:prstGeom>
          <a:noFill/>
        </p:spPr>
      </p:pic>
      <p:pic>
        <p:nvPicPr>
          <p:cNvPr id="2051" name="Picture 3" descr="E:\ГРАМОТЫ СЕРТИФИКАТЫ ДИПЛОМЫ\Черепанова МГ\Сертификаты Черепановой МГ\2014 Сертификат участника семина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8" y="5310190"/>
            <a:ext cx="5862739" cy="3998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2656" y="200473"/>
            <a:ext cx="6172200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Самообразование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6" name="Picture 4" descr="E:\ГРАМОТЫ СЕРТИФИКАТЫ ДИПЛОМЫ\Черепанова МГ\Сертификаты Черепановой МГ\2017 Сертификат семинар Предшкола нового поколе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70" y="1166786"/>
            <a:ext cx="5214950" cy="3658876"/>
          </a:xfrm>
          <a:prstGeom prst="rect">
            <a:avLst/>
          </a:prstGeom>
          <a:noFill/>
        </p:spPr>
      </p:pic>
      <p:pic>
        <p:nvPicPr>
          <p:cNvPr id="8" name="Picture 2" descr="E:\ГРАМОТЫ СЕРТИФИКАТЫ ДИПЛОМЫ\Черепанова МГ\Сертификаты Черепановой МГ\2018 Скоро в школ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8" y="4953000"/>
            <a:ext cx="5715016" cy="3981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>
            <a:spLocks noGrp="1"/>
          </p:cNvSpPr>
          <p:nvPr>
            <p:ph type="title"/>
          </p:nvPr>
        </p:nvSpPr>
        <p:spPr>
          <a:xfrm>
            <a:off x="357166" y="452406"/>
            <a:ext cx="6172200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ТРАНСЛИРОВАНИЕ ПЕДАГОГИЧЕСКОГО ОПЫТА</a:t>
            </a:r>
            <a:b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400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 descr="E:\ГРАМОТЫ СЕРТИФИКАТЫ ДИПЛОМЫ\Черепанова МГ\Сертификаты Черепановой МГ\2015 Сертификат публикации конспекта Н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6" y="4491893"/>
            <a:ext cx="3378154" cy="4914041"/>
          </a:xfrm>
          <a:prstGeom prst="rect">
            <a:avLst/>
          </a:prstGeom>
          <a:noFill/>
        </p:spPr>
      </p:pic>
      <p:pic>
        <p:nvPicPr>
          <p:cNvPr id="6" name="Picture 4" descr="E:\ГРАМОТЫ СЕРТИФИКАТЫ ДИПЛОМЫ\Черепанова МГ\Грамоты Черепановой МГ\2015 Диплом за транслирование опыта АТ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1238224"/>
            <a:ext cx="3084999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>
            <a:spLocks noGrp="1"/>
          </p:cNvSpPr>
          <p:nvPr>
            <p:ph type="title"/>
          </p:nvPr>
        </p:nvSpPr>
        <p:spPr>
          <a:xfrm>
            <a:off x="3714752" y="166654"/>
            <a:ext cx="3000396" cy="478634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ГРАМОТЫ ЗА ПОДГОТОВКУ УЧАСТНИКОВ к конкурсам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E:\ГРАМОТЫ СЕРТИФИКАТЫ ДИПЛОМЫ\Черепанова МГ\Грамоты Черепановой МГ\2017 Звездочки Черепанова М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380968"/>
            <a:ext cx="3286148" cy="4585960"/>
          </a:xfrm>
          <a:prstGeom prst="rect">
            <a:avLst/>
          </a:prstGeom>
          <a:noFill/>
        </p:spPr>
      </p:pic>
      <p:pic>
        <p:nvPicPr>
          <p:cNvPr id="6147" name="Picture 3" descr="E:\ГРАМОТЫ СЕРТИФИКАТЫ ДИПЛОМЫ\Черепанова МГ\Грамоты Черепановой МГ\2018 Звездочки Черепанова М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2460" y="5167314"/>
            <a:ext cx="3253675" cy="4474759"/>
          </a:xfrm>
          <a:prstGeom prst="rect">
            <a:avLst/>
          </a:prstGeom>
          <a:noFill/>
        </p:spPr>
      </p:pic>
      <p:pic>
        <p:nvPicPr>
          <p:cNvPr id="7" name="Picture 5" descr="E:\ГРАМОТЫ СЕРТИФИКАТЫ ДИПЛОМЫ\Черепанова МГ\Грамоты Черепановой МГ\2019 Грамота Веселы старты в СОШ 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8" y="5167314"/>
            <a:ext cx="3080243" cy="4362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2656" y="200473"/>
            <a:ext cx="6172200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Участие в </a:t>
            </a:r>
            <a:r>
              <a:rPr lang="ru-RU" sz="34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он-лайн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конкурсах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E:\ГРАМОТЫ СЕРТИФИКАТЫ ДИПЛОМЫ\Черепанова МГ\Сертификаты Черепановой МГ\2015 Сертификат интернет конкурс Умный мыслит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166786"/>
            <a:ext cx="3214710" cy="4564366"/>
          </a:xfrm>
          <a:prstGeom prst="rect">
            <a:avLst/>
          </a:prstGeom>
          <a:noFill/>
        </p:spPr>
      </p:pic>
      <p:pic>
        <p:nvPicPr>
          <p:cNvPr id="4099" name="Picture 3" descr="E:\ГРАМОТЫ СЕРТИФИКАТЫ ДИПЛОМЫ\Черепанова МГ\Грамоты Черепановой МГ\2015 Грамота интернет-конкурса Умный мыслит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2795" y="4881562"/>
            <a:ext cx="3260521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2656" y="200473"/>
            <a:ext cx="6172200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Достижения воспитанников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E:\ГРАМОТЫ СЕРТИФИКАТЫ ДИПЛОМЫ\Черепанова МГ\Грамоты детей Черепановой МГ\2015 Диплом 1 место участнику интернет-конкурса День побе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952472"/>
            <a:ext cx="2146901" cy="3016314"/>
          </a:xfrm>
          <a:prstGeom prst="rect">
            <a:avLst/>
          </a:prstGeom>
          <a:noFill/>
        </p:spPr>
      </p:pic>
      <p:pic>
        <p:nvPicPr>
          <p:cNvPr id="8195" name="Picture 3" descr="E:\ГРАМОТЫ СЕРТИФИКАТЫ ДИПЛОМЫ\Черепанова МГ\Грамоты детей Черепановой МГ\2015 Диплом 1 место участнику интернет-конкурса Моя семь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2" y="1095348"/>
            <a:ext cx="2296359" cy="3214710"/>
          </a:xfrm>
          <a:prstGeom prst="rect">
            <a:avLst/>
          </a:prstGeom>
          <a:noFill/>
        </p:spPr>
      </p:pic>
      <p:pic>
        <p:nvPicPr>
          <p:cNvPr id="8196" name="Picture 4" descr="E:\ГРАМОТЫ СЕРТИФИКАТЫ ДИПЛОМЫ\Черепанова МГ\Грамоты детей Черепановой МГ\2015 Звездочки участ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9" y="4381496"/>
            <a:ext cx="2130731" cy="2928958"/>
          </a:xfrm>
          <a:prstGeom prst="rect">
            <a:avLst/>
          </a:prstGeom>
          <a:noFill/>
        </p:spPr>
      </p:pic>
      <p:pic>
        <p:nvPicPr>
          <p:cNvPr id="8197" name="Picture 5" descr="E:\ГРАМОТЫ СЕРТИФИКАТЫ ДИПЛОМЫ\Черепанова МГ\Грамоты детей Черепановой МГ\2017 Малышев Алеш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54" y="5453066"/>
            <a:ext cx="2385663" cy="3430307"/>
          </a:xfrm>
          <a:prstGeom prst="rect">
            <a:avLst/>
          </a:prstGeom>
          <a:noFill/>
        </p:spPr>
      </p:pic>
      <p:pic>
        <p:nvPicPr>
          <p:cNvPr id="8198" name="Picture 6" descr="E:\ГРАМОТЫ СЕРТИФИКАТЫ ДИПЛОМЫ\Черепанова МГ\Грамоты детей Черепановой МГ\2018 Звездочки Агапова Кат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8" y="6167446"/>
            <a:ext cx="2500306" cy="3438657"/>
          </a:xfrm>
          <a:prstGeom prst="rect">
            <a:avLst/>
          </a:prstGeom>
          <a:noFill/>
        </p:spPr>
      </p:pic>
      <p:pic>
        <p:nvPicPr>
          <p:cNvPr id="11" name="Рисунок 10" descr="G:\Отсканированные документы\М.Г.jpg"/>
          <p:cNvPicPr/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143380" y="1952604"/>
            <a:ext cx="2305919" cy="3315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2115</TotalTime>
  <Words>545</Words>
  <Application>Microsoft Office PowerPoint</Application>
  <PresentationFormat>Лист A4 (210x297 мм)</PresentationFormat>
  <Paragraphs>35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ПОРТФОЛИО воспитателя Черепановой  Марины  Геннадьевны</vt:lpstr>
      <vt:lpstr>МБДОУ детский сад № 413, г. Екатеринбург</vt:lpstr>
      <vt:lpstr>Повышение квалификации</vt:lpstr>
      <vt:lpstr>Самообразование</vt:lpstr>
      <vt:lpstr>Самообразование</vt:lpstr>
      <vt:lpstr>ТРАНСЛИРОВАНИЕ ПЕДАГОГИЧЕСКОГО ОПЫТА </vt:lpstr>
      <vt:lpstr>ГРАМОТЫ ЗА ПОДГОТОВКУ УЧАСТНИКОВ к конкурсам</vt:lpstr>
      <vt:lpstr>Участие в он-лайн конкурсах</vt:lpstr>
      <vt:lpstr>Достижения воспитанников</vt:lpstr>
      <vt:lpstr>ГРАМОТЫ</vt:lpstr>
      <vt:lpstr>Эссе – моя педагогическая философия.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ьра</dc:creator>
  <cp:lastModifiedBy>user</cp:lastModifiedBy>
  <cp:revision>104</cp:revision>
  <dcterms:created xsi:type="dcterms:W3CDTF">2015-10-25T16:02:29Z</dcterms:created>
  <dcterms:modified xsi:type="dcterms:W3CDTF">2019-12-25T08:56:06Z</dcterms:modified>
</cp:coreProperties>
</file>